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930" r:id="rId13"/>
    <p:sldId id="931" r:id="rId14"/>
    <p:sldId id="887" r:id="rId15"/>
    <p:sldId id="932" r:id="rId16"/>
    <p:sldId id="888" r:id="rId17"/>
    <p:sldId id="933" r:id="rId18"/>
    <p:sldId id="934" r:id="rId19"/>
    <p:sldId id="935" r:id="rId20"/>
    <p:sldId id="891" r:id="rId21"/>
    <p:sldId id="892" r:id="rId22"/>
    <p:sldId id="893" r:id="rId23"/>
    <p:sldId id="894" r:id="rId24"/>
    <p:sldId id="895" r:id="rId25"/>
    <p:sldId id="896" r:id="rId26"/>
    <p:sldId id="897" r:id="rId27"/>
    <p:sldId id="898" r:id="rId28"/>
    <p:sldId id="899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0" r:id="rId40"/>
    <p:sldId id="911" r:id="rId41"/>
    <p:sldId id="912" r:id="rId42"/>
    <p:sldId id="913" r:id="rId43"/>
    <p:sldId id="914" r:id="rId44"/>
    <p:sldId id="915" r:id="rId45"/>
    <p:sldId id="916" r:id="rId46"/>
    <p:sldId id="917" r:id="rId47"/>
    <p:sldId id="918" r:id="rId48"/>
    <p:sldId id="919" r:id="rId49"/>
    <p:sldId id="920" r:id="rId50"/>
    <p:sldId id="921" r:id="rId51"/>
    <p:sldId id="922" r:id="rId52"/>
    <p:sldId id="923" r:id="rId53"/>
    <p:sldId id="275" r:id="rId54"/>
    <p:sldId id="936" r:id="rId55"/>
    <p:sldId id="937" r:id="rId56"/>
    <p:sldId id="938" r:id="rId57"/>
    <p:sldId id="939" r:id="rId58"/>
    <p:sldId id="1009" r:id="rId59"/>
    <p:sldId id="1010" r:id="rId60"/>
    <p:sldId id="940" r:id="rId61"/>
    <p:sldId id="941" r:id="rId62"/>
    <p:sldId id="942" r:id="rId63"/>
    <p:sldId id="943" r:id="rId64"/>
    <p:sldId id="1011" r:id="rId65"/>
    <p:sldId id="1012" r:id="rId66"/>
    <p:sldId id="946" r:id="rId67"/>
    <p:sldId id="947" r:id="rId68"/>
    <p:sldId id="948" r:id="rId69"/>
    <p:sldId id="949" r:id="rId70"/>
    <p:sldId id="950" r:id="rId71"/>
    <p:sldId id="1013" r:id="rId72"/>
    <p:sldId id="951" r:id="rId73"/>
    <p:sldId id="1015" r:id="rId74"/>
    <p:sldId id="1016" r:id="rId75"/>
    <p:sldId id="952" r:id="rId76"/>
    <p:sldId id="953" r:id="rId77"/>
    <p:sldId id="954" r:id="rId78"/>
    <p:sldId id="955" r:id="rId79"/>
    <p:sldId id="956" r:id="rId80"/>
    <p:sldId id="957" r:id="rId81"/>
    <p:sldId id="958" r:id="rId82"/>
    <p:sldId id="959" r:id="rId83"/>
    <p:sldId id="960" r:id="rId84"/>
    <p:sldId id="961" r:id="rId85"/>
    <p:sldId id="962" r:id="rId86"/>
    <p:sldId id="963" r:id="rId87"/>
    <p:sldId id="964" r:id="rId88"/>
    <p:sldId id="965" r:id="rId89"/>
    <p:sldId id="966" r:id="rId90"/>
    <p:sldId id="967" r:id="rId91"/>
    <p:sldId id="968" r:id="rId92"/>
    <p:sldId id="969" r:id="rId93"/>
    <p:sldId id="970" r:id="rId94"/>
    <p:sldId id="971" r:id="rId95"/>
    <p:sldId id="972" r:id="rId96"/>
    <p:sldId id="973" r:id="rId97"/>
    <p:sldId id="974" r:id="rId98"/>
    <p:sldId id="975" r:id="rId99"/>
    <p:sldId id="976" r:id="rId100"/>
    <p:sldId id="977" r:id="rId101"/>
    <p:sldId id="978" r:id="rId102"/>
    <p:sldId id="979" r:id="rId103"/>
    <p:sldId id="980" r:id="rId104"/>
    <p:sldId id="981" r:id="rId105"/>
    <p:sldId id="1014" r:id="rId106"/>
    <p:sldId id="982" r:id="rId107"/>
    <p:sldId id="1008" r:id="rId108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0" autoAdjust="0"/>
    <p:restoredTop sz="91467" autoAdjust="0"/>
  </p:normalViewPr>
  <p:slideViewPr>
    <p:cSldViewPr>
      <p:cViewPr varScale="1">
        <p:scale>
          <a:sx n="100" d="100"/>
          <a:sy n="100" d="100"/>
        </p:scale>
        <p:origin x="-96" y="-258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80" y="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2019-05-21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2019-05-21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7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9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1-&gt; </a:t>
            </a:r>
            <a:r>
              <a:rPr lang="ko-KR" altLang="en-US" dirty="0" smtClean="0"/>
              <a:t>준비 자바 </a:t>
            </a:r>
            <a:r>
              <a:rPr lang="en-US" altLang="ko-KR" dirty="0" err="1" smtClean="0"/>
              <a:t>sql</a:t>
            </a:r>
            <a:r>
              <a:rPr lang="ko-KR" altLang="en-US" dirty="0" err="1" smtClean="0"/>
              <a:t>페시브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인폴트하기</a:t>
            </a:r>
            <a:endParaRPr lang="en-US" altLang="ko-KR" dirty="0" smtClean="0"/>
          </a:p>
          <a:p>
            <a:r>
              <a:rPr lang="en-US" altLang="ko-KR" dirty="0" smtClean="0"/>
              <a:t>2-&gt; </a:t>
            </a:r>
            <a:r>
              <a:rPr lang="en-US" altLang="ko-KR" dirty="0" err="1" smtClean="0"/>
              <a:t>dbms</a:t>
            </a:r>
            <a:r>
              <a:rPr lang="ko-KR" altLang="en-US" dirty="0" smtClean="0"/>
              <a:t>드라이버 </a:t>
            </a:r>
            <a:r>
              <a:rPr lang="ko-KR" altLang="en-US" dirty="0" err="1" smtClean="0"/>
              <a:t>드라이빙</a:t>
            </a:r>
            <a:endParaRPr lang="en-US" altLang="ko-KR" dirty="0" smtClean="0"/>
          </a:p>
          <a:p>
            <a:r>
              <a:rPr lang="en-US" altLang="ko-KR" dirty="0" smtClean="0"/>
              <a:t>3-&gt;</a:t>
            </a:r>
            <a:r>
              <a:rPr lang="ko-KR" altLang="en-US" dirty="0" smtClean="0"/>
              <a:t>연결하기 커넥션 객체 생성</a:t>
            </a:r>
            <a:endParaRPr lang="en-US" altLang="ko-KR" dirty="0" smtClean="0"/>
          </a:p>
          <a:p>
            <a:r>
              <a:rPr lang="en-US" altLang="ko-KR" dirty="0" smtClean="0"/>
              <a:t>4-&gt;</a:t>
            </a:r>
            <a:r>
              <a:rPr lang="ko-KR" altLang="en-US" dirty="0" err="1" smtClean="0"/>
              <a:t>그안에</a:t>
            </a:r>
            <a:r>
              <a:rPr lang="ko-KR" altLang="en-US" dirty="0" smtClean="0"/>
              <a:t> 수레 만듦 </a:t>
            </a:r>
            <a:r>
              <a:rPr lang="en-US" altLang="ko-KR" dirty="0" smtClean="0"/>
              <a:t>statement</a:t>
            </a:r>
            <a:r>
              <a:rPr lang="ko-KR" altLang="en-US" dirty="0" err="1" smtClean="0"/>
              <a:t>갯체</a:t>
            </a:r>
            <a:endParaRPr lang="en-US" altLang="ko-KR" dirty="0" smtClean="0"/>
          </a:p>
          <a:p>
            <a:r>
              <a:rPr lang="en-US" altLang="ko-KR" dirty="0" smtClean="0"/>
              <a:t>5-&gt;select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뒤</a:t>
            </a:r>
            <a:endParaRPr lang="en-US" altLang="ko-KR" dirty="0" smtClean="0"/>
          </a:p>
          <a:p>
            <a:r>
              <a:rPr lang="en-US" altLang="ko-KR" dirty="0" smtClean="0"/>
              <a:t>6-&gt;select</a:t>
            </a:r>
            <a:r>
              <a:rPr lang="ko-KR" altLang="en-US" dirty="0" smtClean="0"/>
              <a:t>는 결과를 </a:t>
            </a:r>
            <a:r>
              <a:rPr lang="en-US" altLang="ko-KR" dirty="0" err="1" smtClean="0"/>
              <a:t>resultset</a:t>
            </a:r>
            <a:r>
              <a:rPr lang="ko-KR" altLang="en-US" dirty="0" smtClean="0"/>
              <a:t>안에 담는다 아니면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변수로 반환</a:t>
            </a:r>
            <a:endParaRPr lang="en-US" altLang="ko-KR" dirty="0" smtClean="0"/>
          </a:p>
          <a:p>
            <a:r>
              <a:rPr lang="en-US" altLang="ko-KR" dirty="0" smtClean="0"/>
              <a:t>7-&gt;close</a:t>
            </a:r>
            <a:r>
              <a:rPr lang="ko-KR" altLang="en-US" dirty="0" smtClean="0"/>
              <a:t>하기 전에 작업들 </a:t>
            </a:r>
            <a:r>
              <a:rPr lang="ko-KR" altLang="en-US" dirty="0" err="1" smtClean="0"/>
              <a:t>케바케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다한ㅟ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resultset</a:t>
            </a:r>
            <a:r>
              <a:rPr lang="ko-KR" altLang="en-US" dirty="0" err="1" smtClean="0"/>
              <a:t>오고난뒤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statement -&gt; connection </a:t>
            </a:r>
            <a:r>
              <a:rPr lang="ko-KR" altLang="en-US" dirty="0" smtClean="0"/>
              <a:t>순서로 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9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/104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15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b="0" dirty="0"/>
              <a:t>데이터베이스 개발 환경 </a:t>
            </a:r>
            <a:r>
              <a:rPr lang="ko-KR" altLang="en-US" b="0" dirty="0" smtClean="0"/>
              <a:t>구축</a:t>
            </a:r>
            <a:endParaRPr lang="ko-KR" altLang="en-US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다운로드하기</a:t>
            </a:r>
            <a:r>
              <a:rPr lang="en-US" altLang="ko-KR" b="0" dirty="0"/>
              <a:t>: MySQL Installer 5.7.21</a:t>
            </a:r>
            <a:r>
              <a:rPr lang="ko-KR" altLang="en-US" b="0" dirty="0"/>
              <a:t>의 ‘</a:t>
            </a:r>
            <a:r>
              <a:rPr lang="en-US" altLang="ko-KR" b="0" dirty="0"/>
              <a:t>Microsoft Windows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</a:t>
            </a:r>
            <a:r>
              <a:rPr lang="en-US" altLang="ko-KR" b="0" dirty="0" smtClean="0"/>
              <a:t>&lt;</a:t>
            </a:r>
            <a:r>
              <a:rPr lang="en-US" altLang="ko-KR" b="0" dirty="0"/>
              <a:t>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smtClean="0"/>
              <a:t>다운로드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28438"/>
            <a:ext cx="5714038" cy="39554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1620" y="3779463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26681" y="4581128"/>
            <a:ext cx="625639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62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delete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36536766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589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1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504" y="986630"/>
            <a:ext cx="8343900" cy="5660188"/>
            <a:chOff x="107504" y="986630"/>
            <a:chExt cx="8343900" cy="5660188"/>
          </a:xfrm>
        </p:grpSpPr>
        <p:grpSp>
          <p:nvGrpSpPr>
            <p:cNvPr id="6" name="그룹 5"/>
            <p:cNvGrpSpPr/>
            <p:nvPr/>
          </p:nvGrpSpPr>
          <p:grpSpPr>
            <a:xfrm>
              <a:off x="107504" y="986630"/>
              <a:ext cx="8343900" cy="5660188"/>
              <a:chOff x="323528" y="-1316082"/>
              <a:chExt cx="8343900" cy="1055724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836" y="-1316082"/>
                <a:ext cx="7934325" cy="44958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28" y="3068960"/>
                <a:ext cx="8343900" cy="6172200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1619672" y="1772816"/>
              <a:ext cx="38164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47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</a:t>
            </a:r>
            <a:r>
              <a:rPr lang="en-US" altLang="ko-KR" b="0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5423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1845" y="1700808"/>
            <a:ext cx="8644518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="text/html; charset=utf-8"%&gt;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import="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&lt;title&gt;Database SQL&lt;/title&gt;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include file="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dbconn.jsp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&lt;%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request.setCharacterEncoding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("utf-8");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id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("id");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name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("name");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PreparedStatement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"select id,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member where id = ?";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conn.prepareStatement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id);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pstmt.executeQuery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83875" y="1268760"/>
            <a:ext cx="43924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\Ch14~15\delete02_process.jsp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21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62" y="908720"/>
            <a:ext cx="8644518" cy="60939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rs.next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("id");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id.equals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&amp;&amp;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passwd.equals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"delete from member where id = ? and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conn.prepareStatement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id);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pstmt.executeUpdate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("Member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테이블을 삭제했습니다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} else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일치하는 비밀번호가 아닙니다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} else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("Member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테이블에 일치하는 아이디가 없습니다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catch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 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ex.getMessage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finally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(conn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2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3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95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0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라이선스에 </a:t>
            </a:r>
            <a:r>
              <a:rPr lang="ko-KR" altLang="en-US" b="0" dirty="0"/>
              <a:t>동의하기</a:t>
            </a:r>
            <a:r>
              <a:rPr lang="en-US" altLang="ko-KR" b="0" dirty="0"/>
              <a:t>: </a:t>
            </a:r>
            <a:r>
              <a:rPr lang="ko-KR" altLang="en-US" b="0" dirty="0" err="1"/>
              <a:t>다운로드한</a:t>
            </a:r>
            <a:r>
              <a:rPr lang="ko-KR" altLang="en-US" b="0" dirty="0"/>
              <a:t> </a:t>
            </a:r>
            <a:r>
              <a:rPr lang="en-US" altLang="ko-KR" b="0" dirty="0"/>
              <a:t>mysql-installer-community-5.7.21.0.msi </a:t>
            </a:r>
            <a:r>
              <a:rPr lang="ko-KR" altLang="en-US" b="0" dirty="0"/>
              <a:t>설치 패키지 </a:t>
            </a:r>
            <a:r>
              <a:rPr lang="ko-KR" altLang="en-US" b="0" dirty="0" smtClean="0"/>
              <a:t>파일을 </a:t>
            </a:r>
            <a:r>
              <a:rPr lang="ko-KR" altLang="en-US" b="0" dirty="0" err="1"/>
              <a:t>더블클릭하여</a:t>
            </a:r>
            <a:r>
              <a:rPr lang="ko-KR" altLang="en-US" b="0" dirty="0"/>
              <a:t> 설치를 </a:t>
            </a:r>
            <a:r>
              <a:rPr lang="ko-KR" altLang="en-US" b="0" dirty="0" smtClean="0"/>
              <a:t>진행</a:t>
            </a:r>
            <a:r>
              <a:rPr lang="en-US" altLang="ko-KR" b="0" dirty="0" smtClean="0"/>
              <a:t>. </a:t>
            </a:r>
            <a:r>
              <a:rPr lang="ko-KR" altLang="en-US" b="0" dirty="0"/>
              <a:t>라이선스 규약을 확인하고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931818"/>
            <a:ext cx="82296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852936"/>
            <a:ext cx="4578892" cy="34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유형 선택하기</a:t>
            </a:r>
            <a:r>
              <a:rPr lang="en-US" altLang="ko-KR" b="0" dirty="0"/>
              <a:t>: </a:t>
            </a:r>
            <a:r>
              <a:rPr lang="ko-KR" altLang="en-US" b="0" dirty="0"/>
              <a:t>사용 목적에 맞게 </a:t>
            </a:r>
            <a:r>
              <a:rPr lang="en-US" altLang="ko-KR" b="0" dirty="0"/>
              <a:t>Setup Type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선택</a:t>
            </a:r>
            <a:r>
              <a:rPr lang="en-US" altLang="ko-KR" b="0" dirty="0" smtClean="0"/>
              <a:t>. </a:t>
            </a:r>
            <a:r>
              <a:rPr lang="ko-KR" altLang="en-US" b="0" dirty="0"/>
              <a:t>여기서는 ‘</a:t>
            </a:r>
            <a:r>
              <a:rPr lang="en-US" altLang="ko-KR" b="0" dirty="0"/>
              <a:t>Custom</a:t>
            </a:r>
            <a:r>
              <a:rPr lang="ko-KR" altLang="en-US" b="0" dirty="0"/>
              <a:t>’을 </a:t>
            </a:r>
            <a:r>
              <a:rPr lang="ko-KR" altLang="en-US" b="0" dirty="0" smtClean="0"/>
              <a:t>선택하고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177676" cy="38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대상 선택하기</a:t>
            </a:r>
            <a:r>
              <a:rPr lang="en-US" altLang="ko-KR" b="0" dirty="0"/>
              <a:t>: </a:t>
            </a:r>
            <a:r>
              <a:rPr lang="ko-KR" altLang="en-US" b="0" dirty="0"/>
              <a:t>설치 대상을 선택하는 화면의 왼쪽 목록에서 </a:t>
            </a:r>
            <a:r>
              <a:rPr lang="en-US" altLang="ko-KR" b="0" dirty="0"/>
              <a:t>MySQL Server</a:t>
            </a:r>
            <a:r>
              <a:rPr lang="ko-KR" altLang="en-US" b="0" dirty="0"/>
              <a:t>의 아래쪽에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‘</a:t>
            </a:r>
            <a:r>
              <a:rPr lang="en-US" altLang="ko-KR" b="0" dirty="0"/>
              <a:t>MySQL Server 5.7.21-X64’</a:t>
            </a:r>
            <a:r>
              <a:rPr lang="ko-KR" altLang="en-US" b="0" dirty="0"/>
              <a:t>와 </a:t>
            </a:r>
            <a:r>
              <a:rPr lang="en-US" altLang="ko-KR" b="0" dirty="0"/>
              <a:t>MySQL Connectors</a:t>
            </a:r>
            <a:r>
              <a:rPr lang="ko-KR" altLang="en-US" b="0" dirty="0"/>
              <a:t>의 아래쪽에 있는 ‘</a:t>
            </a:r>
            <a:r>
              <a:rPr lang="en-US" altLang="ko-KR" b="0" dirty="0" smtClean="0"/>
              <a:t>Connection/ODBC5.3.9-X64</a:t>
            </a:r>
            <a:r>
              <a:rPr lang="ko-KR" altLang="en-US" b="0" dirty="0"/>
              <a:t>’를 선택한 후 오른쪽 방향 초록색 화살표를 클릭하여 오른쪽의 목록으로 </a:t>
            </a:r>
            <a:r>
              <a:rPr lang="ko-KR" altLang="en-US" b="0" dirty="0" smtClean="0"/>
              <a:t>이동하고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681732" cy="42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경로 설정하기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설치할 디렉터리와 데이터를 설치할 디렉터리를 설정하는 </a:t>
            </a:r>
            <a:r>
              <a:rPr lang="ko-KR" altLang="en-US" b="0" dirty="0" smtClean="0"/>
              <a:t>화면에서 디폴트 </a:t>
            </a:r>
            <a:r>
              <a:rPr lang="ko-KR" altLang="en-US" b="0" dirty="0"/>
              <a:t>디렉터리를 변경하지 않아도 상관없습니다</a:t>
            </a:r>
            <a:r>
              <a:rPr lang="en-US" altLang="ko-KR" b="0" dirty="0"/>
              <a:t>. </a:t>
            </a:r>
            <a:r>
              <a:rPr lang="ko-KR" altLang="en-US" b="0" dirty="0"/>
              <a:t>설치 경로를 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5890856" cy="42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대상 설치하기</a:t>
            </a:r>
            <a:r>
              <a:rPr lang="en-US" altLang="ko-KR" b="0" dirty="0"/>
              <a:t>: </a:t>
            </a:r>
            <a:r>
              <a:rPr lang="ko-KR" altLang="en-US" b="0" dirty="0"/>
              <a:t>설치 확인 화면에서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클릭하여 설치를 시작합니다</a:t>
            </a:r>
            <a:r>
              <a:rPr lang="en-US" altLang="ko-KR" b="0" dirty="0"/>
              <a:t>. </a:t>
            </a:r>
            <a:r>
              <a:rPr lang="ko-KR" altLang="en-US" b="0" dirty="0"/>
              <a:t>설치가 </a:t>
            </a:r>
            <a:r>
              <a:rPr lang="ko-KR" altLang="en-US" b="0" dirty="0" smtClean="0"/>
              <a:t>완료되어 </a:t>
            </a:r>
            <a:r>
              <a:rPr lang="ko-KR" altLang="en-US" b="0" dirty="0"/>
              <a:t>설치 목록에 초록색 체크가 표시되면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6" y="2852936"/>
            <a:ext cx="4824536" cy="3612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04864"/>
            <a:ext cx="4866724" cy="36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초기 설정 구성하기</a:t>
            </a:r>
            <a:r>
              <a:rPr lang="en-US" altLang="ko-KR" b="0" dirty="0"/>
              <a:t>: </a:t>
            </a:r>
            <a:r>
              <a:rPr lang="ko-KR" altLang="en-US" b="0" dirty="0"/>
              <a:t>설치된 </a:t>
            </a:r>
            <a:r>
              <a:rPr lang="en-US" altLang="ko-KR" b="0" dirty="0"/>
              <a:t>MySQL</a:t>
            </a:r>
            <a:r>
              <a:rPr lang="ko-KR" altLang="en-US" b="0" dirty="0"/>
              <a:t>의 초기 설정을 시작합니다</a:t>
            </a:r>
            <a:r>
              <a:rPr lang="en-US" altLang="ko-KR" b="0" dirty="0"/>
              <a:t>. root </a:t>
            </a:r>
            <a:r>
              <a:rPr lang="ko-KR" altLang="en-US" b="0" dirty="0"/>
              <a:t>계정의 비밀번호 설정 </a:t>
            </a:r>
            <a:r>
              <a:rPr lang="ko-KR" altLang="en-US" b="0" dirty="0" smtClean="0"/>
              <a:t>화면이 나올 </a:t>
            </a:r>
            <a:r>
              <a:rPr lang="ko-KR" altLang="en-US" b="0" dirty="0"/>
              <a:t>때까지 모든 기본 설정을 그대로 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1724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7" y="2780928"/>
            <a:ext cx="4512827" cy="3378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4082"/>
            <a:ext cx="4392427" cy="3288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48883"/>
            <a:ext cx="4524047" cy="3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root </a:t>
            </a:r>
            <a:r>
              <a:rPr lang="ko-KR" altLang="en-US" b="0" dirty="0"/>
              <a:t>계정의 비밀번호 설정하기</a:t>
            </a:r>
            <a:r>
              <a:rPr lang="en-US" altLang="ko-KR" b="0" dirty="0"/>
              <a:t>: root </a:t>
            </a:r>
            <a:r>
              <a:rPr lang="ko-KR" altLang="en-US" b="0" dirty="0"/>
              <a:t>계정의 비밀번호 설정과 계정 추가 화면에서 관리자 </a:t>
            </a:r>
            <a:r>
              <a:rPr lang="ko-KR" altLang="en-US" b="0" dirty="0" smtClean="0"/>
              <a:t>계정인</a:t>
            </a:r>
            <a:r>
              <a:rPr lang="en-US" altLang="ko-KR" b="0" dirty="0" smtClean="0"/>
              <a:t>root </a:t>
            </a:r>
            <a:r>
              <a:rPr lang="ko-KR" altLang="en-US" b="0" dirty="0"/>
              <a:t>계정의 비밀번호를 설정하고</a:t>
            </a:r>
            <a:r>
              <a:rPr lang="en-US" altLang="ko-KR" b="0" dirty="0"/>
              <a:t>(‘1234</a:t>
            </a:r>
            <a:r>
              <a:rPr lang="ko-KR" altLang="en-US" b="0" dirty="0"/>
              <a:t>’를 입력</a:t>
            </a:r>
            <a:r>
              <a:rPr lang="en-US" altLang="ko-KR" b="0" dirty="0"/>
              <a:t>) </a:t>
            </a:r>
            <a:r>
              <a:rPr lang="ko-KR" altLang="en-US" b="0" dirty="0"/>
              <a:t>계정의 추가는 생략합니다</a:t>
            </a:r>
            <a:r>
              <a:rPr lang="en-US" altLang="ko-KR" b="0" dirty="0"/>
              <a:t>. </a:t>
            </a:r>
            <a:r>
              <a:rPr lang="ko-KR" altLang="en-US" b="0" dirty="0"/>
              <a:t>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92896"/>
            <a:ext cx="5249684" cy="32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9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진행 및 완료하기</a:t>
            </a:r>
            <a:r>
              <a:rPr lang="en-US" altLang="ko-KR" b="0" dirty="0"/>
              <a:t>: Windows Service </a:t>
            </a:r>
            <a:r>
              <a:rPr lang="ko-KR" altLang="en-US" b="0" dirty="0"/>
              <a:t>설정 화면부터는 각 설치 단계마다 모든 기본 설정을 </a:t>
            </a:r>
            <a:r>
              <a:rPr lang="ko-KR" altLang="en-US" b="0" dirty="0" smtClean="0"/>
              <a:t>그대로 </a:t>
            </a:r>
            <a:r>
              <a:rPr lang="ko-KR" altLang="en-US" b="0" dirty="0"/>
              <a:t>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나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 </a:t>
            </a:r>
            <a:r>
              <a:rPr lang="ko-KR" altLang="en-US" b="0" dirty="0"/>
              <a:t>설치 진행 작업의 완료로 </a:t>
            </a:r>
            <a:r>
              <a:rPr lang="en-US" altLang="ko-KR" b="0" dirty="0"/>
              <a:t>&lt;Finish&gt; </a:t>
            </a:r>
            <a:r>
              <a:rPr lang="ko-KR" altLang="en-US" b="0" dirty="0"/>
              <a:t>버튼이 나오면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9" y="2179312"/>
            <a:ext cx="4610916" cy="3428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17" y="2636912"/>
            <a:ext cx="4610916" cy="3428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055339"/>
            <a:ext cx="4863556" cy="36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5328592" cy="3904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5328592" cy="3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xmlns="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xmlns="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개발 환경과 데이터베이스 연동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기본 명령어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xmlns="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관리 테이블 생성 및 상품 등록하기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18" y="4507875"/>
            <a:ext cx="774782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실행한 후 </a:t>
            </a:r>
            <a:r>
              <a:rPr lang="en-US" altLang="ko-KR" b="0" dirty="0"/>
              <a:t>root </a:t>
            </a:r>
            <a:r>
              <a:rPr lang="ko-KR" altLang="en-US" b="0" dirty="0" smtClean="0"/>
              <a:t>계정의 비밀번호를 </a:t>
            </a:r>
            <a:r>
              <a:rPr lang="ko-KR" altLang="en-US" b="0" dirty="0"/>
              <a:t>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이 제대로 설치되었는지 확인해봅니다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2" y="2949981"/>
            <a:ext cx="5534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드라이버 다운로드 및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드라이버 다운로드 </a:t>
            </a:r>
            <a:r>
              <a:rPr lang="ko-KR" altLang="en-US" b="0" dirty="0" smtClean="0"/>
              <a:t>사이트</a:t>
            </a:r>
            <a:r>
              <a:rPr lang="en-US" altLang="ko-KR" b="0" dirty="0" smtClean="0"/>
              <a:t>https</a:t>
            </a:r>
            <a:r>
              <a:rPr lang="en-US" altLang="ko-KR" b="0" dirty="0"/>
              <a:t>://dev.mysql.com/downloads/connector/j/5.1.html)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</a:t>
            </a:r>
            <a:r>
              <a:rPr lang="en-US" altLang="ko-KR" b="0" dirty="0" err="1" smtClean="0"/>
              <a:t>MySQLConnectors</a:t>
            </a:r>
            <a:r>
              <a:rPr lang="en-US" altLang="ko-KR" b="0" dirty="0"/>
              <a:t>]-[Connector/J]</a:t>
            </a:r>
            <a:r>
              <a:rPr lang="ko-KR" altLang="en-US" b="0" dirty="0"/>
              <a:t>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2" y="1484784"/>
            <a:ext cx="8162925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210487"/>
            <a:ext cx="4680520" cy="34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다운로드하기</a:t>
            </a:r>
            <a:r>
              <a:rPr lang="en-US" altLang="ko-KR" b="0" dirty="0"/>
              <a:t>: [Platform Independent (Architecture Independent), </a:t>
            </a:r>
            <a:r>
              <a:rPr lang="en-US" altLang="ko-KR" b="0" dirty="0" smtClean="0"/>
              <a:t>ZIP Archive</a:t>
            </a:r>
            <a:r>
              <a:rPr lang="en-US" altLang="ko-KR" b="0" dirty="0"/>
              <a:t>]</a:t>
            </a:r>
            <a:r>
              <a:rPr lang="ko-KR" altLang="en-US" b="0" dirty="0"/>
              <a:t>의 </a:t>
            </a:r>
            <a:r>
              <a:rPr lang="en-US" altLang="ko-KR" b="0" dirty="0"/>
              <a:t>&lt;Download&gt;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err="1"/>
              <a:t>다운로드합니다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8353"/>
            <a:ext cx="7013156" cy="45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1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err="1" smtClean="0"/>
              <a:t>다운로드한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커넥트</a:t>
            </a:r>
            <a:r>
              <a:rPr lang="ko-KR" altLang="en-US" b="0" dirty="0"/>
              <a:t> 드라이버 </a:t>
            </a:r>
            <a:r>
              <a:rPr lang="en-US" altLang="ko-KR" b="0" dirty="0"/>
              <a:t>mysql-connector-java-8.0.11 </a:t>
            </a:r>
            <a:r>
              <a:rPr lang="ko-KR" altLang="en-US" b="0" dirty="0"/>
              <a:t>파일의 압축을 풉니다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압축을 </a:t>
            </a:r>
            <a:r>
              <a:rPr lang="ko-KR" altLang="en-US" b="0" dirty="0"/>
              <a:t>푼 폴더에 </a:t>
            </a:r>
            <a:r>
              <a:rPr lang="en-US" altLang="ko-KR" b="0" dirty="0"/>
              <a:t>mysql-connector-java-8.0.11.jar </a:t>
            </a:r>
            <a:r>
              <a:rPr lang="ko-KR" altLang="en-US" b="0" dirty="0"/>
              <a:t>파일을 복사하고 자바 설치 </a:t>
            </a:r>
            <a:r>
              <a:rPr lang="ko-KR" altLang="en-US" b="0" dirty="0" smtClean="0"/>
              <a:t>드라이버 </a:t>
            </a:r>
            <a:r>
              <a:rPr lang="en-US" altLang="ko-KR" b="0" dirty="0" smtClean="0"/>
              <a:t>JDK</a:t>
            </a:r>
            <a:r>
              <a:rPr lang="ko-KR" altLang="en-US" b="0" dirty="0"/>
              <a:t>버전</a:t>
            </a:r>
            <a:r>
              <a:rPr lang="en-US" altLang="ko-KR" b="0" dirty="0"/>
              <a:t>\lib(C:\Program Files\Java\jdk-9.0.4\lib) </a:t>
            </a:r>
            <a:r>
              <a:rPr lang="ko-KR" altLang="en-US" b="0" dirty="0"/>
              <a:t>폴더에 등록합니다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41481"/>
            <a:ext cx="8201025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4970607" cy="26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b="0" dirty="0" err="1" smtClean="0"/>
              <a:t>이클립스에서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연동하려면 데이터베이스 커넥션을 설정해야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설정하기 전에 사용할 데이터베이스가 반드시 생성되어 있어야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0" dirty="0" smtClean="0"/>
              <a:t>새로운 데이터베이스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통합 </a:t>
            </a:r>
            <a:r>
              <a:rPr lang="ko-KR" altLang="en-US" b="0" dirty="0"/>
              <a:t>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489280"/>
            <a:ext cx="7815436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접속하기</a:t>
            </a:r>
            <a:r>
              <a:rPr lang="en-US" altLang="ko-KR" b="0" dirty="0"/>
              <a:t>: </a:t>
            </a:r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실행한 </a:t>
            </a:r>
            <a:r>
              <a:rPr lang="ko-KR" altLang="en-US" b="0" dirty="0"/>
              <a:t>후 </a:t>
            </a:r>
            <a:r>
              <a:rPr lang="en-US" altLang="ko-KR" b="0" dirty="0"/>
              <a:t>root </a:t>
            </a:r>
            <a:r>
              <a:rPr lang="ko-KR" altLang="en-US" b="0" dirty="0"/>
              <a:t>계정의 비밀번호</a:t>
            </a:r>
            <a:r>
              <a:rPr lang="en-US" altLang="ko-KR" b="0" dirty="0"/>
              <a:t>(1234)</a:t>
            </a:r>
            <a:r>
              <a:rPr lang="ko-KR" altLang="en-US" b="0" dirty="0"/>
              <a:t>를 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에 접속합니다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2" y="964368"/>
            <a:ext cx="81724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4607169" cy="30079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95736" y="2852936"/>
            <a:ext cx="1224136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0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데이터베이스 생성하기</a:t>
            </a:r>
            <a:r>
              <a:rPr lang="en-US" altLang="ko-KR" b="0" dirty="0"/>
              <a:t>: CREATE </a:t>
            </a:r>
            <a:r>
              <a:rPr lang="ko-KR" altLang="en-US" b="0" dirty="0"/>
              <a:t>명령어를 사용하여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라는 데이터베이스를 </a:t>
            </a:r>
            <a:r>
              <a:rPr lang="ko-KR" altLang="en-US" b="0" dirty="0" smtClean="0"/>
              <a:t>생성합니다</a:t>
            </a:r>
            <a:r>
              <a:rPr lang="en-US" altLang="ko-KR" b="0" dirty="0"/>
              <a:t>. </a:t>
            </a:r>
            <a:r>
              <a:rPr lang="ko-KR" altLang="en-US" b="0" dirty="0"/>
              <a:t>데이터베이스를 생성한 후 </a:t>
            </a:r>
            <a:r>
              <a:rPr lang="en-US" altLang="ko-KR" b="0" dirty="0"/>
              <a:t>SHOW </a:t>
            </a:r>
            <a:r>
              <a:rPr lang="ko-KR" altLang="en-US" b="0" dirty="0"/>
              <a:t>명령어를 입력하면 기존의 데이터베이스 목록과 새로 </a:t>
            </a:r>
            <a:r>
              <a:rPr lang="ko-KR" altLang="en-US" b="0" dirty="0" smtClean="0"/>
              <a:t>생성한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를 확인할 수 있습니다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0" y="2492896"/>
            <a:ext cx="6448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데이터베이스 커넥션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뷰를</a:t>
            </a:r>
            <a:r>
              <a:rPr lang="ko-KR" altLang="en-US" b="0" dirty="0"/>
              <a:t> 이용하여 </a:t>
            </a:r>
            <a:r>
              <a:rPr lang="ko-KR" altLang="en-US" b="0" dirty="0" err="1"/>
              <a:t>이클립스에</a:t>
            </a:r>
            <a:r>
              <a:rPr lang="ko-KR" altLang="en-US" b="0" dirty="0"/>
              <a:t>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</a:t>
            </a:r>
            <a:r>
              <a:rPr lang="ko-KR" altLang="en-US" b="0" dirty="0"/>
              <a:t> 열기</a:t>
            </a:r>
            <a:r>
              <a:rPr lang="en-US" altLang="ko-KR" b="0" dirty="0"/>
              <a:t>: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[Window]-[Show View] </a:t>
            </a:r>
            <a:r>
              <a:rPr lang="ko-KR" altLang="en-US" b="0" dirty="0"/>
              <a:t>메뉴에서 ‘</a:t>
            </a:r>
            <a:r>
              <a:rPr lang="en-US" altLang="ko-KR" b="0" dirty="0"/>
              <a:t>Data </a:t>
            </a:r>
            <a:r>
              <a:rPr lang="en-US" altLang="ko-KR" b="0" dirty="0" smtClean="0"/>
              <a:t>Source Explorer</a:t>
            </a:r>
            <a:r>
              <a:rPr lang="ko-KR" altLang="en-US" b="0" dirty="0"/>
              <a:t>’를 선택하면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ko-KR" altLang="en-US" b="0" dirty="0" err="1"/>
              <a:t>뷰에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</a:t>
            </a:r>
            <a:r>
              <a:rPr lang="ko-KR" altLang="en-US" b="0" dirty="0" err="1"/>
              <a:t>뷰에서</a:t>
            </a:r>
            <a:r>
              <a:rPr lang="ko-KR" altLang="en-US" b="0" dirty="0"/>
              <a:t> ‘</a:t>
            </a:r>
            <a:r>
              <a:rPr lang="en-US" altLang="ko-KR" b="0" dirty="0"/>
              <a:t>Database Connections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 마우스 </a:t>
            </a:r>
            <a:r>
              <a:rPr lang="ko-KR" altLang="en-US" b="0" dirty="0"/>
              <a:t>오른쪽 버튼을 눌러 </a:t>
            </a:r>
            <a:r>
              <a:rPr lang="en-US" altLang="ko-KR" b="0" dirty="0"/>
              <a:t>[New] </a:t>
            </a:r>
            <a:r>
              <a:rPr lang="ko-KR" altLang="en-US" b="0" dirty="0"/>
              <a:t>메뉴를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45" y="4077072"/>
            <a:ext cx="5857143" cy="16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91880" y="4509120"/>
            <a:ext cx="1368152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5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유형 설정하기</a:t>
            </a:r>
            <a:r>
              <a:rPr lang="en-US" altLang="ko-KR" b="0" dirty="0"/>
              <a:t>: [Connection Profile]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Connection Profile Types</a:t>
            </a:r>
            <a:r>
              <a:rPr lang="ko-KR" altLang="en-US" b="0" dirty="0" smtClean="0"/>
              <a:t>에서 ‘</a:t>
            </a:r>
            <a:r>
              <a:rPr lang="en-US" altLang="ko-KR" b="0" dirty="0"/>
              <a:t>MySQL</a:t>
            </a:r>
            <a:r>
              <a:rPr lang="ko-KR" altLang="en-US" b="0" dirty="0"/>
              <a:t>’을 선택하고 </a:t>
            </a:r>
            <a:r>
              <a:rPr lang="en-US" altLang="ko-KR" b="0" dirty="0"/>
              <a:t>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’을 입력한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132856"/>
            <a:ext cx="4023742" cy="40324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87924" y="37893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4031" y="509836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64943" y="580526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드라이버와 </a:t>
            </a:r>
            <a:r>
              <a:rPr lang="ko-KR" altLang="en-US" b="0" dirty="0"/>
              <a:t>커넥션 상세 설정하기</a:t>
            </a:r>
            <a:r>
              <a:rPr lang="en-US" altLang="ko-KR" b="0" dirty="0"/>
              <a:t>: [Specify a Driver and Connection Details] </a:t>
            </a:r>
            <a:r>
              <a:rPr lang="ko-KR" altLang="en-US" b="0" dirty="0"/>
              <a:t>화면이 </a:t>
            </a:r>
            <a:r>
              <a:rPr lang="ko-KR" altLang="en-US" b="0" dirty="0" smtClean="0"/>
              <a:t>나타나면 </a:t>
            </a:r>
            <a:r>
              <a:rPr lang="en-US" altLang="ko-KR" b="0" dirty="0" smtClean="0"/>
              <a:t>Drivers </a:t>
            </a:r>
            <a:r>
              <a:rPr lang="ko-KR" altLang="en-US" b="0" dirty="0"/>
              <a:t>항목의 </a:t>
            </a:r>
            <a:r>
              <a:rPr lang="en-US" altLang="ko-KR" b="0" dirty="0"/>
              <a:t>(New Driver Definition) </a:t>
            </a:r>
            <a:r>
              <a:rPr lang="ko-KR" altLang="en-US" b="0" dirty="0"/>
              <a:t>버튼을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30" y="2338633"/>
            <a:ext cx="3722034" cy="38638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99710" y="3068960"/>
            <a:ext cx="22461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여러 </a:t>
            </a:r>
            <a:r>
              <a:rPr lang="ko-KR" altLang="en-US" b="0" dirty="0"/>
              <a:t>자료를 동시에 여러 사람이 공유하여 사용할 수 있도록 체계화한 </a:t>
            </a:r>
            <a:r>
              <a:rPr lang="ko-KR" altLang="en-US" b="0" dirty="0" smtClean="0"/>
              <a:t>데이터의 집합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몇 </a:t>
            </a:r>
            <a:r>
              <a:rPr lang="ko-KR" altLang="en-US" b="0" dirty="0"/>
              <a:t>개의 데이터 파일을 조직적으로 통합하여 중복을 없애고 구조화한 </a:t>
            </a:r>
            <a:r>
              <a:rPr lang="ko-KR" altLang="en-US" b="0" dirty="0" smtClean="0"/>
              <a:t>데이터의 </a:t>
            </a:r>
            <a:r>
              <a:rPr lang="ko-KR" altLang="en-US" b="0" dirty="0"/>
              <a:t>모음이므로 검색과 갱신이 효율적으로 </a:t>
            </a:r>
            <a:r>
              <a:rPr lang="ko-KR" altLang="en-US" b="0" dirty="0" smtClean="0"/>
              <a:t>처리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시스템의 구조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 smtClean="0"/>
              <a:t>데이터베이스의 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01008"/>
            <a:ext cx="676875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드라이버 설정하기</a:t>
            </a:r>
            <a:r>
              <a:rPr lang="en-US" altLang="ko-KR" b="0" dirty="0"/>
              <a:t>: [New Driver Definition]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Name/Type, JAR </a:t>
            </a:r>
            <a:r>
              <a:rPr lang="en-US" altLang="ko-KR" b="0" dirty="0" smtClean="0"/>
              <a:t>List, Properties </a:t>
            </a:r>
            <a:r>
              <a:rPr lang="ko-KR" altLang="en-US" b="0" dirty="0"/>
              <a:t>탭에 차례대로 필요한 설정을 합니다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Name/Type </a:t>
            </a:r>
            <a:r>
              <a:rPr lang="ko-KR" altLang="en-US" b="0" dirty="0"/>
              <a:t>탭에서는 사용할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버전을 선택합니다</a:t>
            </a:r>
            <a:r>
              <a:rPr lang="en-US" altLang="ko-KR" b="0" dirty="0"/>
              <a:t>. Name/Type </a:t>
            </a:r>
            <a:r>
              <a:rPr lang="ko-KR" altLang="en-US" b="0" dirty="0"/>
              <a:t>탭에서 </a:t>
            </a:r>
            <a:r>
              <a:rPr lang="en-US" altLang="ko-KR" b="0" dirty="0" smtClean="0"/>
              <a:t>MySQL JDBC </a:t>
            </a:r>
            <a:r>
              <a:rPr lang="en-US" altLang="ko-KR" b="0" dirty="0"/>
              <a:t>Driver</a:t>
            </a:r>
            <a:r>
              <a:rPr lang="ko-KR" altLang="en-US" b="0" dirty="0"/>
              <a:t>의 </a:t>
            </a:r>
            <a:r>
              <a:rPr lang="en-US" altLang="ko-KR" b="0" dirty="0"/>
              <a:t>5.1 </a:t>
            </a:r>
            <a:r>
              <a:rPr lang="ko-KR" altLang="en-US" b="0" dirty="0"/>
              <a:t>버전을 선택합니다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36912"/>
            <a:ext cx="4392488" cy="3660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4742" y="4467115"/>
            <a:ext cx="4201554" cy="17389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2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3931147" cy="32759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16" y="1251726"/>
            <a:ext cx="3913260" cy="29349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35510"/>
            <a:ext cx="3808464" cy="28563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26583" y="2708920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36755" y="22614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80112" y="6208828"/>
            <a:ext cx="720080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9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설정 끝내기</a:t>
            </a:r>
            <a:r>
              <a:rPr lang="en-US" altLang="ko-KR" b="0" dirty="0"/>
              <a:t>: </a:t>
            </a:r>
            <a:r>
              <a:rPr lang="ko-KR" altLang="en-US" b="0" dirty="0"/>
              <a:t>설정된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데이터베이스의 이름이 표시되면 </a:t>
            </a:r>
            <a:r>
              <a:rPr lang="en-US" altLang="ko-KR" b="0" dirty="0"/>
              <a:t>&lt;</a:t>
            </a:r>
            <a:r>
              <a:rPr lang="en-US" altLang="ko-KR" b="0" dirty="0" smtClean="0"/>
              <a:t>Test Connection</a:t>
            </a:r>
            <a:r>
              <a:rPr lang="en-US" altLang="ko-KR" b="0" dirty="0"/>
              <a:t>&gt;</a:t>
            </a:r>
            <a:r>
              <a:rPr lang="ko-KR" altLang="en-US" b="0" dirty="0"/>
              <a:t>을 클릭합니다</a:t>
            </a:r>
            <a:r>
              <a:rPr lang="en-US" altLang="ko-KR" b="0" dirty="0"/>
              <a:t>. [Success] </a:t>
            </a:r>
            <a:r>
              <a:rPr lang="ko-KR" altLang="en-US" b="0" dirty="0"/>
              <a:t>대화상자가 나타나면 </a:t>
            </a:r>
            <a:r>
              <a:rPr lang="en-US" altLang="ko-KR" b="0" dirty="0"/>
              <a:t>&lt;OK&gt;</a:t>
            </a:r>
            <a:r>
              <a:rPr lang="ko-KR" altLang="en-US" b="0" dirty="0"/>
              <a:t>를 클릭하여 대화상자를 </a:t>
            </a:r>
            <a:r>
              <a:rPr lang="ko-KR" altLang="en-US" b="0" dirty="0" smtClean="0"/>
              <a:t>닫고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Finish&gt;</a:t>
            </a:r>
            <a:r>
              <a:rPr lang="ko-KR" altLang="en-US" b="0" dirty="0"/>
              <a:t>를 클릭하면 모든 설정이 완료됩니다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75550" y="5734793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6295" y="4688165"/>
            <a:ext cx="716481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5" y="2118682"/>
            <a:ext cx="3814459" cy="4247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08" y="4125790"/>
            <a:ext cx="3387563" cy="10155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23928" y="598323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2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확인하기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직접 제어하는 커넥션이 연결되면 다음과 같이 나타납니다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pPr lvl="1"/>
            <a:r>
              <a:rPr lang="ko-KR" altLang="en-US" b="0" dirty="0"/>
              <a:t>앞으로 커넥션 연결은 </a:t>
            </a:r>
            <a:r>
              <a:rPr lang="en-US" altLang="ko-KR" b="0" dirty="0"/>
              <a:t>[Connect] </a:t>
            </a:r>
            <a:r>
              <a:rPr lang="ko-KR" altLang="en-US" b="0" dirty="0"/>
              <a:t>메뉴를</a:t>
            </a:r>
            <a:r>
              <a:rPr lang="en-US" altLang="ko-KR" b="0" dirty="0"/>
              <a:t>, </a:t>
            </a:r>
            <a:r>
              <a:rPr lang="ko-KR" altLang="en-US" b="0" dirty="0"/>
              <a:t>커넥션 해제는 </a:t>
            </a:r>
            <a:r>
              <a:rPr lang="en-US" altLang="ko-KR" b="0" dirty="0"/>
              <a:t>[Disconnect] </a:t>
            </a:r>
            <a:r>
              <a:rPr lang="ko-KR" altLang="en-US" b="0" dirty="0"/>
              <a:t>메뉴를 사용하여 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4" y="4437112"/>
            <a:ext cx="5857875" cy="1695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3" y="1628800"/>
            <a:ext cx="5857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7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스크랩북 열기</a:t>
            </a:r>
            <a:r>
              <a:rPr lang="en-US" altLang="ko-KR" b="0" dirty="0"/>
              <a:t>: SQL </a:t>
            </a:r>
            <a:r>
              <a:rPr lang="ko-KR" altLang="en-US" b="0" dirty="0"/>
              <a:t>구문을 편집하는 스크랩북을 열기 위해 </a:t>
            </a:r>
            <a:r>
              <a:rPr lang="en-US" altLang="ko-KR" b="0" dirty="0"/>
              <a:t>Data Source Explorer </a:t>
            </a:r>
            <a:r>
              <a:rPr lang="ko-KR" altLang="en-US" b="0" dirty="0" err="1" smtClean="0"/>
              <a:t>뷰에서</a:t>
            </a:r>
            <a:r>
              <a:rPr lang="ko-KR" altLang="en-US" b="0" dirty="0" smtClean="0"/>
              <a:t> ‘</a:t>
            </a:r>
            <a:r>
              <a:rPr lang="en-US" altLang="ko-KR" b="0" dirty="0" err="1" smtClean="0"/>
              <a:t>MySQL_Conn</a:t>
            </a:r>
            <a:r>
              <a:rPr lang="en-US" altLang="ko-KR" b="0" dirty="0" smtClean="0"/>
              <a:t> (MySQL </a:t>
            </a:r>
            <a:r>
              <a:rPr lang="ko-KR" altLang="en-US" b="0" dirty="0" smtClean="0"/>
              <a:t>버전</a:t>
            </a:r>
            <a:r>
              <a:rPr lang="en-US" altLang="ko-KR" b="0" dirty="0" smtClean="0"/>
              <a:t>)’</a:t>
            </a:r>
            <a:r>
              <a:rPr lang="ko-KR" altLang="en-US" b="0" dirty="0" smtClean="0"/>
              <a:t>을 선택한 후 을 클릭합니다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201025" cy="542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84984"/>
            <a:ext cx="671737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설정된 </a:t>
            </a:r>
            <a:r>
              <a:rPr lang="ko-KR" altLang="en-US" b="0" dirty="0"/>
              <a:t>커넥션 선택하기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스크랩북의 </a:t>
            </a:r>
            <a:r>
              <a:rPr lang="en-US" altLang="ko-KR" b="0" dirty="0"/>
              <a:t>Connection profile</a:t>
            </a:r>
            <a:r>
              <a:rPr lang="ko-KR" altLang="en-US" b="0" dirty="0"/>
              <a:t>에서 </a:t>
            </a:r>
            <a:r>
              <a:rPr lang="en-US" altLang="ko-KR" b="0" dirty="0"/>
              <a:t>Type</a:t>
            </a:r>
            <a:r>
              <a:rPr lang="ko-KR" altLang="en-US" b="0" dirty="0"/>
              <a:t>은 ‘</a:t>
            </a:r>
            <a:r>
              <a:rPr lang="en-US" altLang="ko-KR" b="0" dirty="0"/>
              <a:t>MySql_5.1</a:t>
            </a:r>
            <a:r>
              <a:rPr lang="ko-KR" altLang="en-US" b="0" dirty="0"/>
              <a:t>’</a:t>
            </a:r>
            <a:r>
              <a:rPr lang="en-US" altLang="ko-KR" b="0" dirty="0"/>
              <a:t>, </a:t>
            </a:r>
            <a:r>
              <a:rPr lang="en-US" altLang="ko-KR" b="0" dirty="0" smtClean="0"/>
              <a:t>Name</a:t>
            </a:r>
            <a:r>
              <a:rPr lang="ko-KR" altLang="en-US" b="0" dirty="0" smtClean="0"/>
              <a:t>은 </a:t>
            </a:r>
            <a:r>
              <a:rPr lang="ko-KR" altLang="en-US" b="0" dirty="0"/>
              <a:t>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</a:t>
            </a:r>
            <a:r>
              <a:rPr lang="en-US" altLang="ko-KR" b="0" dirty="0"/>
              <a:t>, Database</a:t>
            </a:r>
            <a:r>
              <a:rPr lang="ko-KR" altLang="en-US" b="0" dirty="0"/>
              <a:t>는 ‘</a:t>
            </a:r>
            <a:r>
              <a:rPr lang="en-US" altLang="ko-KR" b="0" dirty="0" err="1"/>
              <a:t>JSPBookDB</a:t>
            </a:r>
            <a:r>
              <a:rPr lang="ko-KR" altLang="en-US" b="0" dirty="0"/>
              <a:t>’를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2181225"/>
            <a:ext cx="8467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파일 저장하기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스크랩북에 </a:t>
            </a:r>
            <a:r>
              <a:rPr lang="en-US" altLang="ko-KR" b="0" dirty="0"/>
              <a:t>SQL </a:t>
            </a:r>
            <a:r>
              <a:rPr lang="ko-KR" altLang="en-US" b="0" dirty="0"/>
              <a:t>문장을 입력한 후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[New]-[Save] </a:t>
            </a:r>
            <a:r>
              <a:rPr lang="ko-KR" altLang="en-US" b="0" dirty="0" err="1" smtClean="0"/>
              <a:t>메뉴에서프로젝트</a:t>
            </a:r>
            <a:r>
              <a:rPr lang="en-US" altLang="ko-KR" b="0" dirty="0"/>
              <a:t>(</a:t>
            </a:r>
            <a:r>
              <a:rPr lang="ko-KR" altLang="en-US" b="0" dirty="0"/>
              <a:t>여기서는 </a:t>
            </a:r>
            <a:r>
              <a:rPr lang="en-US" altLang="ko-KR" b="0" dirty="0" err="1"/>
              <a:t>JSPBook</a:t>
            </a:r>
            <a:r>
              <a:rPr lang="en-US" altLang="ko-KR" b="0" dirty="0"/>
              <a:t>/ch15)</a:t>
            </a:r>
            <a:r>
              <a:rPr lang="ko-KR" altLang="en-US" b="0" dirty="0"/>
              <a:t>를 선택하고 </a:t>
            </a:r>
            <a:r>
              <a:rPr lang="en-US" altLang="ko-KR" b="0" dirty="0"/>
              <a:t>File 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showDB.sql</a:t>
            </a:r>
            <a:r>
              <a:rPr lang="ko-KR" altLang="en-US" b="0" dirty="0"/>
              <a:t>’을 입력합니다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그리고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OK&gt;</a:t>
            </a:r>
            <a:r>
              <a:rPr lang="ko-KR" altLang="en-US" b="0" dirty="0"/>
              <a:t>를 클릭하여 저장합니다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5328592" cy="1656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1111"/>
            <a:ext cx="3520013" cy="39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9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실행하기</a:t>
            </a:r>
            <a:r>
              <a:rPr lang="en-US" altLang="ko-KR" b="0" dirty="0"/>
              <a:t>: </a:t>
            </a:r>
            <a:r>
              <a:rPr lang="ko-KR" altLang="en-US" b="0" dirty="0"/>
              <a:t>입력한 </a:t>
            </a:r>
            <a:r>
              <a:rPr lang="en-US" altLang="ko-KR" b="0" dirty="0"/>
              <a:t>SQL </a:t>
            </a:r>
            <a:r>
              <a:rPr lang="ko-KR" altLang="en-US" b="0" dirty="0"/>
              <a:t>구문을 마우스로 드래그하여 블록을 설정하고 마우스 오른쪽 </a:t>
            </a:r>
            <a:r>
              <a:rPr lang="ko-KR" altLang="en-US" b="0" dirty="0" smtClean="0"/>
              <a:t>버튼을 클릭하여 </a:t>
            </a:r>
            <a:r>
              <a:rPr lang="en-US" altLang="ko-KR" b="0" dirty="0"/>
              <a:t>[Execute Selected Text] </a:t>
            </a:r>
            <a:r>
              <a:rPr lang="ko-KR" altLang="en-US" b="0" dirty="0"/>
              <a:t>메뉴를 선택하거나 </a:t>
            </a:r>
            <a:r>
              <a:rPr lang="en-US" altLang="ko-KR" b="0" dirty="0"/>
              <a:t>Alt + X </a:t>
            </a:r>
            <a:r>
              <a:rPr lang="ko-KR" altLang="en-US" b="0" dirty="0"/>
              <a:t>키를 눌러 실행합니다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648801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실행 </a:t>
            </a:r>
            <a:r>
              <a:rPr lang="ko-KR" altLang="en-US" b="0" dirty="0"/>
              <a:t>결과 확인하기</a:t>
            </a:r>
            <a:r>
              <a:rPr lang="en-US" altLang="ko-KR" b="0" dirty="0"/>
              <a:t>: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실행하면 화면에 </a:t>
            </a:r>
            <a:r>
              <a:rPr lang="en-US" altLang="ko-KR" b="0" dirty="0"/>
              <a:t>SQL Results </a:t>
            </a:r>
            <a:r>
              <a:rPr lang="ko-KR" altLang="en-US" b="0" dirty="0" err="1"/>
              <a:t>뷰가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SQL Results </a:t>
            </a:r>
            <a:r>
              <a:rPr lang="ko-KR" altLang="en-US" b="0" dirty="0" err="1" smtClean="0"/>
              <a:t>뷰의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Status </a:t>
            </a:r>
            <a:r>
              <a:rPr lang="ko-KR" altLang="en-US" b="0" dirty="0"/>
              <a:t>탭에는 실행한 쿼리문의 성공 여부가 표시되고 </a:t>
            </a:r>
            <a:r>
              <a:rPr lang="en-US" altLang="ko-KR" b="0" dirty="0"/>
              <a:t>Result1 </a:t>
            </a:r>
            <a:r>
              <a:rPr lang="ko-KR" altLang="en-US" b="0" dirty="0"/>
              <a:t>탭에서는 실행 결과를 확인할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70213"/>
            <a:ext cx="6866667" cy="2028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89" y="4293096"/>
            <a:ext cx="686666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데이터베이스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통해 특정 정보를 추출하고 보여주는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</a:p>
          <a:p>
            <a:pPr lvl="2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</a:t>
            </a:r>
            <a:r>
              <a:rPr lang="ko-KR" altLang="en-US" b="0" dirty="0" smtClean="0"/>
              <a:t>관리하는 데이터베이스 </a:t>
            </a:r>
            <a:r>
              <a:rPr lang="ko-KR" altLang="en-US" b="0" dirty="0"/>
              <a:t>관리 시스템에서 사용하는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질의 </a:t>
            </a:r>
            <a:r>
              <a:rPr lang="ko-KR" altLang="en-US" b="0" dirty="0"/>
              <a:t>기능을 비롯해 데이터 </a:t>
            </a:r>
            <a:r>
              <a:rPr lang="ko-KR" altLang="en-US" b="0" dirty="0" smtClean="0"/>
              <a:t>정의 및 </a:t>
            </a:r>
            <a:r>
              <a:rPr lang="ko-KR" altLang="en-US" b="0" dirty="0"/>
              <a:t>조작 기능을 </a:t>
            </a:r>
            <a:r>
              <a:rPr lang="ko-KR" altLang="en-US" b="0" dirty="0" smtClean="0"/>
              <a:t>가짐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개개의 </a:t>
            </a:r>
            <a:r>
              <a:rPr lang="ko-KR" altLang="en-US" b="0" dirty="0"/>
              <a:t>레코드보다 테이블 단위로 연산을 </a:t>
            </a:r>
            <a:r>
              <a:rPr lang="ko-KR" altLang="en-US" b="0" dirty="0" smtClean="0"/>
              <a:t>수행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  <a:p>
            <a:pPr lvl="2"/>
            <a:r>
              <a:rPr lang="en-US" altLang="ko-KR" b="0" dirty="0" smtClean="0"/>
              <a:t>SQL </a:t>
            </a:r>
            <a:r>
              <a:rPr lang="ko-KR" altLang="en-US" b="0" dirty="0"/>
              <a:t>문장의 종류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4293096"/>
            <a:ext cx="7248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 특성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첫째</a:t>
            </a:r>
            <a:r>
              <a:rPr lang="en-US" altLang="ko-KR" b="0" dirty="0"/>
              <a:t>, </a:t>
            </a:r>
            <a:r>
              <a:rPr lang="ko-KR" altLang="en-US" b="0" dirty="0" smtClean="0"/>
              <a:t>똑같은 자료를 </a:t>
            </a:r>
            <a:r>
              <a:rPr lang="ko-KR" altLang="en-US" b="0" dirty="0"/>
              <a:t>중복해서 저장하지 않는 통합된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둘째</a:t>
            </a:r>
            <a:r>
              <a:rPr lang="en-US" altLang="ko-KR" b="0" dirty="0"/>
              <a:t>, </a:t>
            </a:r>
            <a:r>
              <a:rPr lang="ko-KR" altLang="en-US" b="0" dirty="0"/>
              <a:t>컴퓨터가 액세스하여 처리할 수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저장 장치에 수록된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셋째</a:t>
            </a:r>
            <a:r>
              <a:rPr lang="en-US" altLang="ko-KR" b="0" dirty="0"/>
              <a:t>, </a:t>
            </a:r>
            <a:r>
              <a:rPr lang="ko-KR" altLang="en-US" b="0" dirty="0"/>
              <a:t>어떤 조직의 기능을 수행하는 데 없어서는 안 되는 </a:t>
            </a:r>
            <a:r>
              <a:rPr lang="ko-KR" altLang="en-US" b="0" dirty="0" smtClean="0"/>
              <a:t>자료이기 </a:t>
            </a:r>
            <a:r>
              <a:rPr lang="ko-KR" altLang="en-US" b="0" dirty="0"/>
              <a:t>때문에 임시로 모아놓거나 단순한 입출력을 위한 자료가 </a:t>
            </a:r>
            <a:r>
              <a:rPr lang="ko-KR" altLang="en-US" b="0" dirty="0" smtClean="0"/>
              <a:t>아님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넷째</a:t>
            </a:r>
            <a:r>
              <a:rPr lang="en-US" altLang="ko-KR" b="0" dirty="0"/>
              <a:t>, </a:t>
            </a:r>
            <a:r>
              <a:rPr lang="ko-KR" altLang="en-US" b="0" dirty="0"/>
              <a:t>한 조직이 </a:t>
            </a:r>
            <a:r>
              <a:rPr lang="ko-KR" altLang="en-US" b="0" dirty="0" smtClean="0"/>
              <a:t>가지고 </a:t>
            </a:r>
            <a:r>
              <a:rPr lang="ko-KR" altLang="en-US" b="0" dirty="0"/>
              <a:t>있는 데이터베이스는 그 조직의 공동 자료로서 사용자는 응용 목적에 따라 각자 </a:t>
            </a:r>
            <a:r>
              <a:rPr lang="ko-KR" altLang="en-US" b="0" dirty="0" smtClean="0"/>
              <a:t>다르게 사용할 </a:t>
            </a:r>
            <a:r>
              <a:rPr lang="ko-KR" altLang="en-US" b="0" dirty="0"/>
              <a:t>수 </a:t>
            </a:r>
            <a:r>
              <a:rPr lang="ko-KR" altLang="en-US" b="0" dirty="0" smtClean="0"/>
              <a:t>있음</a:t>
            </a:r>
            <a:r>
              <a:rPr lang="en-US" altLang="ko-KR" b="0" dirty="0" smtClean="0"/>
              <a:t>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9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테이블 </a:t>
            </a:r>
            <a:r>
              <a:rPr lang="ko-KR" altLang="en-US" b="0" dirty="0" smtClean="0"/>
              <a:t>생성하기</a:t>
            </a: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0" y="1888629"/>
            <a:ext cx="7353120" cy="6096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95440" y="2780743"/>
            <a:ext cx="6331371" cy="2160240"/>
            <a:chOff x="472877" y="3573016"/>
            <a:chExt cx="8339137" cy="26691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64" y="3573016"/>
              <a:ext cx="8324850" cy="1190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877" y="4680030"/>
              <a:ext cx="8296275" cy="1562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496794"/>
            <a:ext cx="5482386" cy="20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03368"/>
            <a:ext cx="8248650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49819"/>
            <a:ext cx="6172200" cy="2571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9" y="3068960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세부 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31481"/>
            <a:ext cx="822960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55330"/>
            <a:ext cx="477202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52936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구조 </a:t>
            </a:r>
            <a:r>
              <a:rPr lang="ko-KR" altLang="en-US" b="0" dirty="0" smtClean="0"/>
              <a:t>변경하기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테이블에 열을 추가하는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여기에 새로운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추가하는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89571"/>
            <a:ext cx="7812732" cy="1379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053311"/>
            <a:ext cx="8039100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2" y="4556336"/>
            <a:ext cx="4781550" cy="2191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841996"/>
            <a:ext cx="4680520" cy="1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열을 삭제하는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삭제하는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60848"/>
            <a:ext cx="79629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2893193"/>
            <a:ext cx="4810125" cy="2724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3284984"/>
            <a:ext cx="4720232" cy="23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57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 이름을 수정하는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err="1" smtClean="0"/>
              <a:t>passwd</a:t>
            </a:r>
            <a:r>
              <a:rPr lang="ko-KR" altLang="en-US" b="0" dirty="0"/>
              <a:t>를 </a:t>
            </a:r>
            <a:r>
              <a:rPr lang="en-US" altLang="ko-KR" b="0" dirty="0"/>
              <a:t>password</a:t>
            </a:r>
            <a:r>
              <a:rPr lang="ko-KR" altLang="en-US" b="0" dirty="0"/>
              <a:t>로 변경하는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190108"/>
            <a:ext cx="7972425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7" y="3212435"/>
            <a:ext cx="5000625" cy="2762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7" y="3573017"/>
            <a:ext cx="472164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0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이름 변경하기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919449"/>
            <a:ext cx="8286750" cy="9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64004"/>
            <a:ext cx="6953250" cy="89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43" y="4332359"/>
            <a:ext cx="4719214" cy="19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6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데이터 조작 명령어는 사용자가 적절한 데이터 모델로 구성된 데이터에 접근하거나 데이터를 </a:t>
            </a:r>
            <a:r>
              <a:rPr lang="ko-KR" altLang="en-US" b="0" dirty="0" smtClean="0"/>
              <a:t>조 작할 </a:t>
            </a:r>
            <a:r>
              <a:rPr lang="ko-KR" altLang="en-US" b="0" dirty="0"/>
              <a:t>수 있도록 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내의 데이터 연산을 위한 언어로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내에서 데이터 검색</a:t>
            </a:r>
            <a:r>
              <a:rPr lang="en-US" altLang="ko-KR" b="0" dirty="0"/>
              <a:t>, </a:t>
            </a:r>
            <a:r>
              <a:rPr lang="ko-KR" altLang="en-US" b="0" dirty="0"/>
              <a:t>추가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갱신 작업이 </a:t>
            </a:r>
            <a:r>
              <a:rPr lang="ko-KR" altLang="en-US" b="0" dirty="0" smtClean="0"/>
              <a:t>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1246"/>
            <a:ext cx="705678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등록하기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941189"/>
            <a:ext cx="8220075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2772741"/>
            <a:ext cx="8305800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92549"/>
            <a:ext cx="5456058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8593"/>
            <a:ext cx="8267700" cy="93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40352"/>
            <a:ext cx="8305800" cy="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9080"/>
            <a:ext cx="4879994" cy="1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5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관리하는 </a:t>
            </a:r>
            <a:r>
              <a:rPr lang="ko-KR" altLang="en-US" b="0" dirty="0" smtClean="0"/>
              <a:t>소프트웨어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다수의 </a:t>
            </a:r>
            <a:r>
              <a:rPr lang="ko-KR" altLang="en-US" b="0" dirty="0"/>
              <a:t>사용자와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사이에서 사용자의 요구에 따라 정보를 생성하는 </a:t>
            </a:r>
            <a:r>
              <a:rPr lang="ko-KR" altLang="en-US" b="0" dirty="0" smtClean="0"/>
              <a:t>역할을 함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응용 프로그램들이 </a:t>
            </a:r>
            <a:r>
              <a:rPr lang="ko-KR" altLang="en-US" b="0" dirty="0"/>
              <a:t>데이터베이스를 공유하며 사용할 수 있는 환경을 제공하고</a:t>
            </a:r>
            <a:r>
              <a:rPr lang="en-US" altLang="ko-KR" b="0" dirty="0"/>
              <a:t>, </a:t>
            </a:r>
            <a:r>
              <a:rPr lang="ko-KR" altLang="en-US" b="0" dirty="0"/>
              <a:t>사용자들이 데이터베이스 </a:t>
            </a:r>
            <a:r>
              <a:rPr lang="ko-KR" altLang="en-US" b="0" dirty="0" smtClean="0"/>
              <a:t>안에 </a:t>
            </a:r>
            <a:r>
              <a:rPr lang="ko-KR" altLang="en-US" b="0" dirty="0"/>
              <a:t>데이터를 기록하거나 접근할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사용자나 </a:t>
            </a:r>
            <a:r>
              <a:rPr lang="ko-KR" altLang="en-US" b="0" dirty="0"/>
              <a:t>다른 프로그램의 요구 사항을 </a:t>
            </a:r>
            <a:r>
              <a:rPr lang="ko-KR" altLang="en-US" b="0" dirty="0" smtClean="0"/>
              <a:t>관리함으로써</a:t>
            </a:r>
            <a:r>
              <a:rPr lang="en-US" altLang="ko-KR" b="0" dirty="0"/>
              <a:t>, </a:t>
            </a:r>
            <a:r>
              <a:rPr lang="ko-KR" altLang="en-US" b="0" dirty="0"/>
              <a:t>사용자나 다른 프로그램이 실제로 그 데이터가 저장 매체의 어디에 저장되어 </a:t>
            </a:r>
            <a:r>
              <a:rPr lang="ko-KR" altLang="en-US" b="0" dirty="0" smtClean="0"/>
              <a:t>있는지 </a:t>
            </a:r>
            <a:r>
              <a:rPr lang="ko-KR" altLang="en-US" b="0" dirty="0"/>
              <a:t>알지 못해도 다중 사용자 환경의 누구든 데이터를 이용할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사용자의 </a:t>
            </a:r>
            <a:r>
              <a:rPr lang="ko-KR" altLang="en-US" b="0" dirty="0"/>
              <a:t>요구 사항을 처리할 때 데이터의 무결성과 허가된 사용자만 데이터에 </a:t>
            </a:r>
            <a:r>
              <a:rPr lang="ko-KR" altLang="en-US" b="0" dirty="0" smtClean="0"/>
              <a:t>접근할 수 </a:t>
            </a:r>
            <a:r>
              <a:rPr lang="ko-KR" altLang="en-US" b="0" dirty="0"/>
              <a:t>있는 </a:t>
            </a:r>
            <a:r>
              <a:rPr lang="ko-KR" altLang="en-US" b="0" dirty="0" err="1"/>
              <a:t>보안성을</a:t>
            </a:r>
            <a:r>
              <a:rPr lang="ko-KR" altLang="en-US" b="0" dirty="0"/>
              <a:t> </a:t>
            </a:r>
            <a:r>
              <a:rPr lang="ko-KR" altLang="en-US" b="0" dirty="0" smtClean="0"/>
              <a:t>보장함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2410716"/>
            <a:ext cx="3778573" cy="138659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84579"/>
            <a:ext cx="827722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1" y="4297169"/>
            <a:ext cx="3815133" cy="2066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590" y="2046604"/>
            <a:ext cx="4384948" cy="1800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590" y="4297168"/>
            <a:ext cx="3846736" cy="2066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6" y="4725144"/>
            <a:ext cx="4107867" cy="16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2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805"/>
            <a:ext cx="8229600" cy="65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32035"/>
            <a:ext cx="5543550" cy="2600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12976"/>
            <a:ext cx="6447619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5752"/>
            <a:ext cx="822960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4" y="2708920"/>
            <a:ext cx="4819650" cy="2390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7" y="3062408"/>
            <a:ext cx="4721187" cy="2037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972" y="4360554"/>
            <a:ext cx="5114925" cy="18767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2" y="4787055"/>
            <a:ext cx="5108828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5565762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xmlns="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xmlns="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:a16="http://schemas.microsoft.com/office/drawing/2014/main" xmlns="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xmlns="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xmlns="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:a16="http://schemas.microsoft.com/office/drawing/2014/main" xmlns="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xmlns="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xmlns="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:a16="http://schemas.microsoft.com/office/drawing/2014/main" xmlns="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xmlns="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xmlns="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xmlns="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9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r>
              <a:rPr lang="en-US" altLang="ko-KR" b="0" dirty="0" smtClean="0"/>
              <a:t>,</a:t>
            </a:r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  <a:r>
              <a:rPr lang="en-US" altLang="ko-KR" dirty="0" err="1" smtClean="0"/>
              <a:t>executeQuery</a:t>
            </a:r>
            <a:r>
              <a:rPr lang="en-US" altLang="ko-KR" dirty="0" smtClean="0"/>
              <a:t>()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&lt;-select</a:t>
            </a:r>
            <a:r>
              <a:rPr lang="ko-KR" altLang="en-US" sz="1200" dirty="0">
                <a:solidFill>
                  <a:srgbClr val="00B0F0"/>
                </a:solidFill>
              </a:rPr>
              <a:t>문인 경우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executeUpdate</a:t>
            </a:r>
            <a:r>
              <a:rPr lang="en-US" altLang="ko-KR" dirty="0" smtClean="0"/>
              <a:t>()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ResultSet</a:t>
            </a:r>
            <a:r>
              <a:rPr lang="en-US" altLang="ko-KR" sz="1200" dirty="0" smtClean="0">
                <a:solidFill>
                  <a:srgbClr val="00B0F0"/>
                </a:solidFill>
              </a:rPr>
              <a:t>&lt;-select</a:t>
            </a:r>
            <a:r>
              <a:rPr lang="ko-KR" altLang="en-US" sz="1200" dirty="0" smtClean="0">
                <a:solidFill>
                  <a:srgbClr val="00B0F0"/>
                </a:solidFill>
              </a:rPr>
              <a:t>문인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sz="1200" dirty="0" smtClean="0">
                <a:solidFill>
                  <a:srgbClr val="00B0F0"/>
                </a:solidFill>
              </a:rPr>
              <a:t>&lt;-</a:t>
            </a:r>
            <a:r>
              <a:rPr lang="ko-KR" altLang="en-US" sz="1200" dirty="0" smtClean="0">
                <a:solidFill>
                  <a:srgbClr val="00B0F0"/>
                </a:solidFill>
              </a:rPr>
              <a:t>그 외</a:t>
            </a:r>
            <a:r>
              <a:rPr lang="en-US" altLang="ko-KR" b="0" dirty="0" smtClean="0"/>
              <a:t>) </a:t>
            </a:r>
            <a:r>
              <a:rPr lang="ko-KR" altLang="en-US" b="0" dirty="0"/>
              <a:t>사용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 순차적으로 종료</a:t>
            </a:r>
            <a:endParaRPr lang="en-US" altLang="ko-KR" b="0" dirty="0" smtClean="0"/>
          </a:p>
          <a:p>
            <a:pPr lvl="2"/>
            <a:r>
              <a:rPr lang="ko-KR" altLang="en-US" dirty="0" smtClean="0">
                <a:solidFill>
                  <a:srgbClr val="00B0F0"/>
                </a:solidFill>
              </a:rPr>
              <a:t>❶ </a:t>
            </a:r>
            <a:r>
              <a:rPr lang="en-US" altLang="ko-KR" b="0" dirty="0" err="1" smtClean="0">
                <a:solidFill>
                  <a:srgbClr val="00B0F0"/>
                </a:solidFill>
              </a:rPr>
              <a:t>ResultSet</a:t>
            </a:r>
            <a:r>
              <a:rPr lang="en-US" altLang="ko-KR" b="0" dirty="0">
                <a:solidFill>
                  <a:srgbClr val="00B0F0"/>
                </a:solidFill>
              </a:rPr>
              <a:t>, </a:t>
            </a:r>
            <a:endParaRPr lang="en-US" altLang="ko-KR" b="0" dirty="0" smtClean="0">
              <a:solidFill>
                <a:srgbClr val="00B0F0"/>
              </a:solidFill>
            </a:endParaRPr>
          </a:p>
          <a:p>
            <a:pPr lvl="2"/>
            <a:r>
              <a:rPr lang="ko-KR" altLang="en-US" dirty="0">
                <a:solidFill>
                  <a:srgbClr val="00B0F0"/>
                </a:solidFill>
              </a:rPr>
              <a:t>❷ </a:t>
            </a:r>
            <a:r>
              <a:rPr lang="en-US" altLang="ko-KR" b="0" dirty="0" smtClean="0">
                <a:solidFill>
                  <a:srgbClr val="00B0F0"/>
                </a:solidFill>
              </a:rPr>
              <a:t>Statement/</a:t>
            </a:r>
            <a:r>
              <a:rPr lang="en-US" altLang="ko-KR" b="0" dirty="0" err="1" smtClean="0">
                <a:solidFill>
                  <a:srgbClr val="00B0F0"/>
                </a:solidFill>
              </a:rPr>
              <a:t>PreparedStatement</a:t>
            </a:r>
            <a:r>
              <a:rPr lang="en-US" altLang="ko-KR" b="0" dirty="0" smtClean="0">
                <a:solidFill>
                  <a:srgbClr val="00B0F0"/>
                </a:solidFill>
              </a:rPr>
              <a:t>/</a:t>
            </a:r>
            <a:r>
              <a:rPr lang="en-US" altLang="ko-KR" b="0" dirty="0" err="1" smtClean="0">
                <a:solidFill>
                  <a:srgbClr val="00B0F0"/>
                </a:solidFill>
              </a:rPr>
              <a:t>CallableStatement</a:t>
            </a:r>
            <a:r>
              <a:rPr lang="en-US" altLang="ko-KR" b="0" dirty="0" smtClean="0">
                <a:solidFill>
                  <a:srgbClr val="00B0F0"/>
                </a:solidFill>
              </a:rPr>
              <a:t>,</a:t>
            </a:r>
          </a:p>
          <a:p>
            <a:pPr lvl="2"/>
            <a:r>
              <a:rPr lang="ko-KR" altLang="en-US" dirty="0">
                <a:solidFill>
                  <a:srgbClr val="00B0F0"/>
                </a:solidFill>
              </a:rPr>
              <a:t>❸ </a:t>
            </a:r>
            <a:r>
              <a:rPr lang="en-US" altLang="ko-KR" b="0" dirty="0" smtClean="0">
                <a:solidFill>
                  <a:srgbClr val="00B0F0"/>
                </a:solidFill>
              </a:rPr>
              <a:t>Connection </a:t>
            </a:r>
            <a:r>
              <a:rPr lang="ko-KR" altLang="en-US" b="0" dirty="0" smtClean="0">
                <a:solidFill>
                  <a:srgbClr val="00B0F0"/>
                </a:solidFill>
              </a:rPr>
              <a:t>순서로</a:t>
            </a:r>
            <a:r>
              <a:rPr lang="en-US" altLang="ko-KR" b="0" dirty="0" smtClean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990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 절차 </a:t>
            </a:r>
            <a:r>
              <a:rPr lang="en-US" altLang="ko-KR" dirty="0" smtClean="0"/>
              <a:t>6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054915"/>
              </p:ext>
            </p:extLst>
          </p:nvPr>
        </p:nvGraphicFramePr>
        <p:xfrm>
          <a:off x="899592" y="1118245"/>
          <a:ext cx="75057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워크시트" r:id="rId3" imgW="7505792" imgH="5705414" progId="Excel.Sheet.12">
                  <p:embed/>
                </p:oleObj>
              </mc:Choice>
              <mc:Fallback>
                <p:oleObj name="워크시트" r:id="rId3" imgW="7505792" imgH="5705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1118245"/>
                        <a:ext cx="75057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576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관련 기본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88181"/>
              </p:ext>
            </p:extLst>
          </p:nvPr>
        </p:nvGraphicFramePr>
        <p:xfrm>
          <a:off x="899592" y="1628800"/>
          <a:ext cx="7159245" cy="412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워크시트" r:id="rId3" imgW="5829575" imgH="3362079" progId="Excel.Sheet.12">
                  <p:embed/>
                </p:oleObj>
              </mc:Choice>
              <mc:Fallback>
                <p:oleObj name="워크시트" r:id="rId3" imgW="5829575" imgH="33620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1628800"/>
                        <a:ext cx="7159245" cy="4129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2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관리 시스템의 장단점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6753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2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6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628800"/>
            <a:ext cx="866546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1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3886200"/>
            <a:chOff x="414337" y="1196752"/>
            <a:chExt cx="8315325" cy="3886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323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=UTF-8&amp;serverTimezone=UTC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272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56630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&lt;%@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="text/html; charset=utf-8"%&gt;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import="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.*"%&gt; 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&lt;title&gt;Database SQL&lt;/title&gt;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&lt;%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Connection conn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try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jdbc:mysql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localhost:3306/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JSPBookDB?characterEncoding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UTF-8&amp;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serverTimezone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UTC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user = "root";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password = "1234";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com.mysql.jdbc.Driver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conn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user, password);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데이터베이스 연결이 성공했습니다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catch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데이터베이스 연결이 실패했습니다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.&lt;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 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ex.getMessage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finally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(conn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9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4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전 </a:t>
            </a:r>
            <a:r>
              <a:rPr lang="ko-KR" altLang="en-US" b="0" dirty="0"/>
              <a:t>세계적으로 가장 널리 사용되고 있는 </a:t>
            </a:r>
            <a:r>
              <a:rPr lang="ko-KR" altLang="en-US" b="0" dirty="0" smtClean="0"/>
              <a:t>오픈 소스 </a:t>
            </a:r>
            <a:r>
              <a:rPr lang="ko-KR" altLang="en-US" b="0" dirty="0" err="1"/>
              <a:t>관계형</a:t>
            </a:r>
            <a:r>
              <a:rPr lang="ko-KR" altLang="en-US" b="0" dirty="0"/>
              <a:t> 데이터베이스 관리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관리 시스템의 표준화된 사용자 및 프로그래밍 인터페이스인 </a:t>
            </a:r>
            <a:r>
              <a:rPr lang="ko-KR" altLang="en-US" b="0" dirty="0" smtClean="0"/>
              <a:t>질의언어 </a:t>
            </a:r>
            <a:r>
              <a:rPr lang="en-US" altLang="ko-KR" b="0" dirty="0"/>
              <a:t>SQL(Structured Query Language)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빠르고 유연하고 사용하기 쉽기 </a:t>
            </a:r>
            <a:r>
              <a:rPr lang="ko-KR" altLang="en-US" b="0" dirty="0" smtClean="0"/>
              <a:t>때문에 </a:t>
            </a:r>
            <a:r>
              <a:rPr lang="ko-KR" altLang="en-US" b="0" dirty="0"/>
              <a:t>많은 기업에서 다양한 웹 기반 애플리케이션을 개발하는 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762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43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  <p:sp>
        <p:nvSpPr>
          <p:cNvPr id="2" name="직사각형 1"/>
          <p:cNvSpPr/>
          <p:nvPr/>
        </p:nvSpPr>
        <p:spPr>
          <a:xfrm>
            <a:off x="1077912" y="4509120"/>
            <a:ext cx="6966167" cy="15121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참고</a:t>
            </a:r>
            <a:r>
              <a:rPr lang="en-US" altLang="ko-KR" sz="1600" dirty="0" smtClean="0">
                <a:solidFill>
                  <a:schemeClr val="tx1"/>
                </a:solidFill>
              </a:rPr>
              <a:t>] Database</a:t>
            </a:r>
            <a:r>
              <a:rPr lang="ko-KR" altLang="en-US" sz="1600" dirty="0" smtClean="0">
                <a:solidFill>
                  <a:schemeClr val="tx1"/>
                </a:solidFill>
              </a:rPr>
              <a:t> 및 </a:t>
            </a:r>
            <a:r>
              <a:rPr lang="en-US" altLang="ko-KR" sz="1600" dirty="0" smtClean="0">
                <a:solidFill>
                  <a:schemeClr val="tx1"/>
                </a:solidFill>
              </a:rPr>
              <a:t>database </a:t>
            </a:r>
            <a:r>
              <a:rPr lang="ko-KR" altLang="en-US" sz="1600" dirty="0" smtClean="0">
                <a:solidFill>
                  <a:schemeClr val="tx1"/>
                </a:solidFill>
              </a:rPr>
              <a:t>내 </a:t>
            </a:r>
            <a:r>
              <a:rPr lang="en-US" altLang="ko-KR" sz="1600" dirty="0" smtClean="0">
                <a:solidFill>
                  <a:schemeClr val="tx1"/>
                </a:solidFill>
              </a:rPr>
              <a:t>table</a:t>
            </a:r>
            <a:r>
              <a:rPr lang="ko-KR" altLang="en-US" sz="1600" dirty="0" smtClean="0">
                <a:solidFill>
                  <a:schemeClr val="tx1"/>
                </a:solidFill>
              </a:rPr>
              <a:t>의 생성은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이클립스 </a:t>
            </a:r>
            <a:r>
              <a:rPr lang="en-US" altLang="ko-KR" sz="1600" dirty="0" smtClean="0">
                <a:solidFill>
                  <a:schemeClr val="tx1"/>
                </a:solidFill>
              </a:rPr>
              <a:t>‘Data Source Explorer’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&gt;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‘open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sql</a:t>
            </a:r>
            <a:r>
              <a:rPr lang="en-US" altLang="ko-KR" sz="1600" dirty="0" smtClean="0">
                <a:solidFill>
                  <a:schemeClr val="tx1"/>
                </a:solidFill>
              </a:rPr>
              <a:t> scrapbook’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혹은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커맨드 창에서 명령어 입력으로도 가능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–u root –p </a:t>
            </a:r>
            <a:r>
              <a:rPr lang="ko-KR" altLang="en-US" sz="1600" dirty="0" smtClean="0">
                <a:solidFill>
                  <a:schemeClr val="tx1"/>
                </a:solidFill>
              </a:rPr>
              <a:t>로 실행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단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윈도우 </a:t>
            </a:r>
            <a:r>
              <a:rPr lang="en-US" altLang="ko-KR" sz="1600" dirty="0" smtClean="0">
                <a:solidFill>
                  <a:schemeClr val="tx1"/>
                </a:solidFill>
              </a:rPr>
              <a:t>path 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 경로설정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선행필요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6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  <p:grpSp>
        <p:nvGrpSpPr>
          <p:cNvPr id="6" name="그룹 5"/>
          <p:cNvGrpSpPr/>
          <p:nvPr/>
        </p:nvGrpSpPr>
        <p:grpSpPr>
          <a:xfrm>
            <a:off x="349210" y="1556792"/>
            <a:ext cx="8305800" cy="3209925"/>
            <a:chOff x="349210" y="1556792"/>
            <a:chExt cx="8305800" cy="32099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10" y="1556792"/>
              <a:ext cx="8305800" cy="32099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259632" y="2780928"/>
              <a:ext cx="230425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passwd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varchar(20),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424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r>
              <a:rPr lang="en-US" altLang="ko-KR" b="0" dirty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"text/html; charset=utf-8" %&gt; </a:t>
            </a:r>
          </a:p>
          <a:p>
            <a:r>
              <a:rPr lang="fr-FR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language=</a:t>
            </a:r>
            <a:r>
              <a:rPr lang="fr-FR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"java" import="java.sql.*" %&gt;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conn=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jdbc-odbc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등록한다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com.mysql.jdbc.Driver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org.gjt.mm.mysql.Driver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DB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연결한다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conn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jdbc:mysql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://localhost:3306/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JSPBookDB?characterEncoding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=UTF-8&amp;serverTimezone=UTC","root","1234");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83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r>
              <a:rPr lang="en-US" altLang="ko-KR" b="0" dirty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쿼리를 실행한다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conn.createStatement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st.executeUpdate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("create table member(id varchar(20) primary key,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varchar(20), name varchar(30))");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st.executeQuery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("select * from member");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ResultSetMetaData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rs.getMetaData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테이블이 생성되었습니다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.&lt;BR&gt;");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rsmd.getColumnCount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()+"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컬럼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필드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가지고 있으며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259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32661125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4043486"/>
            <a:chOff x="414337" y="1196752"/>
            <a:chExt cx="8315325" cy="40434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53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contentType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"text/html; charset=utf-8" %&gt; 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</a:t>
              </a:r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localhost:3306/</a:t>
              </a:r>
              <a:r>
                <a:rPr lang="en-US" altLang="ko-KR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 &amp; </a:t>
              </a:r>
              <a:r>
                <a:rPr lang="en-US" altLang="ko-KR" sz="1400" b="1" dirty="0" err="1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serverTimezone</a:t>
              </a:r>
              <a:r>
                <a:rPr lang="en-US" altLang="ko-KR" sz="1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5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305170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3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2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개요</a:t>
            </a:r>
            <a:endParaRPr lang="en-US" altLang="ko-KR" dirty="0"/>
          </a:p>
          <a:p>
            <a:pPr lvl="1"/>
            <a:r>
              <a:rPr lang="ko-KR" altLang="en-US" b="0" dirty="0" smtClean="0"/>
              <a:t>오픈 소스 </a:t>
            </a:r>
            <a:r>
              <a:rPr lang="ko-KR" altLang="en-US" b="0" dirty="0"/>
              <a:t>라이선스에 따라 배포되므로 무료로 </a:t>
            </a:r>
            <a:r>
              <a:rPr lang="ko-KR" altLang="en-US" b="0" dirty="0" smtClean="0"/>
              <a:t>사용할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그 </a:t>
            </a:r>
            <a:r>
              <a:rPr lang="ko-KR" altLang="en-US" b="0" dirty="0"/>
              <a:t>자체로 매우 강력한 프로그램으로서 가장 비싸고 강력한 데이터베이스 패키지의 기능 </a:t>
            </a:r>
            <a:r>
              <a:rPr lang="ko-KR" altLang="en-US" b="0" dirty="0" smtClean="0"/>
              <a:t>중 상당 </a:t>
            </a:r>
            <a:r>
              <a:rPr lang="ko-KR" altLang="en-US" b="0" dirty="0"/>
              <a:t>부분을 </a:t>
            </a:r>
            <a:r>
              <a:rPr lang="ko-KR" altLang="en-US" b="0" dirty="0" smtClean="0"/>
              <a:t>처리함</a:t>
            </a:r>
            <a:endParaRPr lang="ko-KR" altLang="en-US" dirty="0"/>
          </a:p>
          <a:p>
            <a:pPr lvl="1"/>
            <a:r>
              <a:rPr lang="ko-KR" altLang="en-US" b="0" dirty="0" smtClean="0"/>
              <a:t>잘 </a:t>
            </a:r>
            <a:r>
              <a:rPr lang="ko-KR" altLang="en-US" b="0" dirty="0"/>
              <a:t>알려진 </a:t>
            </a:r>
            <a:r>
              <a:rPr lang="en-US" altLang="ko-KR" b="0" dirty="0"/>
              <a:t>SQL </a:t>
            </a:r>
            <a:r>
              <a:rPr lang="ko-KR" altLang="en-US" b="0" dirty="0"/>
              <a:t>데이터 언어의 표준 형식을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en-US" altLang="ko-KR" b="0" dirty="0" smtClean="0"/>
              <a:t>PHP</a:t>
            </a:r>
            <a:r>
              <a:rPr lang="en-US" altLang="ko-KR" b="0" dirty="0"/>
              <a:t>, </a:t>
            </a:r>
            <a:r>
              <a:rPr lang="ko-KR" altLang="en-US" b="0" dirty="0"/>
              <a:t>펄</a:t>
            </a:r>
            <a:r>
              <a:rPr lang="en-US" altLang="ko-KR" b="0" dirty="0"/>
              <a:t>(Perl), C, C++, </a:t>
            </a:r>
            <a:r>
              <a:rPr lang="ko-KR" altLang="en-US" b="0" dirty="0"/>
              <a:t>자바 등 많은 언어로 운영되고 </a:t>
            </a:r>
            <a:r>
              <a:rPr lang="ko-KR" altLang="en-US" b="0" dirty="0" smtClean="0"/>
              <a:t>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빠르게 작동하며 대용량 데이터 세트로도 잘 </a:t>
            </a:r>
            <a:r>
              <a:rPr lang="ko-KR" altLang="en-US" b="0" dirty="0" smtClean="0"/>
              <a:t>작동함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웹 </a:t>
            </a:r>
            <a:r>
              <a:rPr lang="ko-KR" altLang="en-US" b="0" dirty="0"/>
              <a:t>개발에서 가장 높이 평가되는 </a:t>
            </a:r>
            <a:r>
              <a:rPr lang="en-US" altLang="ko-KR" b="0" dirty="0"/>
              <a:t>PHP</a:t>
            </a:r>
            <a:r>
              <a:rPr lang="ko-KR" altLang="en-US" b="0" dirty="0"/>
              <a:t>에 매우 </a:t>
            </a:r>
            <a:r>
              <a:rPr lang="ko-KR" altLang="en-US" b="0" dirty="0" smtClean="0"/>
              <a:t>친숙함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테이블에서 </a:t>
            </a:r>
            <a:r>
              <a:rPr lang="ko-KR" altLang="en-US" b="0" dirty="0"/>
              <a:t>최대 </a:t>
            </a:r>
            <a:r>
              <a:rPr lang="en-US" altLang="ko-KR" b="0" dirty="0"/>
              <a:t>5,000</a:t>
            </a:r>
            <a:r>
              <a:rPr lang="ko-KR" altLang="en-US" b="0" dirty="0"/>
              <a:t>만 행 이상의 대형 데이터베이스를 </a:t>
            </a:r>
            <a:r>
              <a:rPr lang="ko-KR" altLang="en-US" b="0" dirty="0" smtClean="0"/>
              <a:t>지원함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테이블의 </a:t>
            </a:r>
            <a:r>
              <a:rPr lang="ko-KR" altLang="en-US" b="0" dirty="0"/>
              <a:t>기본 </a:t>
            </a:r>
            <a:r>
              <a:rPr lang="ko-KR" altLang="en-US" b="0" dirty="0" smtClean="0"/>
              <a:t>파일크기 </a:t>
            </a:r>
            <a:r>
              <a:rPr lang="ko-KR" altLang="en-US" b="0" dirty="0"/>
              <a:t>제한은 </a:t>
            </a:r>
            <a:r>
              <a:rPr lang="en-US" altLang="ko-KR" b="0" dirty="0"/>
              <a:t>4GB</a:t>
            </a:r>
            <a:r>
              <a:rPr lang="ko-KR" altLang="en-US" b="0" dirty="0"/>
              <a:t>이지만 운영체제에서 처리하는 경우 이론적인 제한인 </a:t>
            </a:r>
            <a:r>
              <a:rPr lang="en-US" altLang="ko-KR" b="0" dirty="0"/>
              <a:t>800</a:t>
            </a:r>
            <a:r>
              <a:rPr lang="ko-KR" altLang="en-US" b="0" dirty="0"/>
              <a:t>만 </a:t>
            </a:r>
            <a:r>
              <a:rPr lang="en-US" altLang="ko-KR" b="0" dirty="0"/>
              <a:t>TB</a:t>
            </a:r>
            <a:r>
              <a:rPr lang="ko-KR" altLang="en-US" b="0" dirty="0"/>
              <a:t>까지 </a:t>
            </a:r>
            <a:r>
              <a:rPr lang="ko-KR" altLang="en-US" b="0" dirty="0" smtClean="0"/>
              <a:t>늘릴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사용자 </a:t>
            </a:r>
            <a:r>
              <a:rPr lang="ko-KR" altLang="en-US" b="0" dirty="0"/>
              <a:t>정의가 </a:t>
            </a:r>
            <a:r>
              <a:rPr lang="ko-KR" altLang="en-US" b="0" dirty="0" smtClean="0"/>
              <a:t>가능함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오픈소스</a:t>
            </a:r>
            <a:r>
              <a:rPr lang="ko-KR" altLang="en-US" b="0" dirty="0" smtClean="0"/>
              <a:t> </a:t>
            </a:r>
            <a:r>
              <a:rPr lang="en-US" altLang="ko-KR" b="0" dirty="0"/>
              <a:t>GPL </a:t>
            </a:r>
            <a:r>
              <a:rPr lang="ko-KR" altLang="en-US" b="0" dirty="0"/>
              <a:t>라이선스를 통해 프로그래머는 자신의 특정 </a:t>
            </a:r>
            <a:r>
              <a:rPr lang="ko-KR" altLang="en-US" b="0" dirty="0" smtClean="0"/>
              <a:t>환경에 </a:t>
            </a:r>
            <a:r>
              <a:rPr lang="ko-KR" altLang="en-US" b="0" dirty="0"/>
              <a:t>맞게 </a:t>
            </a:r>
            <a:r>
              <a:rPr lang="en-US" altLang="ko-KR" b="0" dirty="0"/>
              <a:t>MySQL </a:t>
            </a:r>
            <a:r>
              <a:rPr lang="ko-KR" altLang="en-US" b="0" dirty="0"/>
              <a:t>소프트웨어를 수정할 수 </a:t>
            </a:r>
            <a:r>
              <a:rPr lang="ko-KR" altLang="en-US" b="0" dirty="0" smtClean="0"/>
              <a:t>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655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57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58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3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9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2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2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</a:t>
            </a:r>
            <a:r>
              <a:rPr lang="ko-KR" altLang="en-US" b="0" dirty="0" smtClean="0"/>
              <a:t>결과 조회 </a:t>
            </a:r>
            <a:r>
              <a:rPr lang="en-US" altLang="ko-KR" b="0" dirty="0" smtClean="0"/>
              <a:t>– select</a:t>
            </a:r>
            <a:r>
              <a:rPr lang="ko-KR" altLang="en-US" b="0" dirty="0" smtClean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68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1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59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MySQL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/>
              <a:t>MySQL </a:t>
            </a:r>
            <a:r>
              <a:rPr lang="ko-KR" altLang="en-US" b="0" dirty="0"/>
              <a:t>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다운로드 사이트</a:t>
            </a:r>
            <a:r>
              <a:rPr lang="en-US" altLang="ko-KR" b="0" dirty="0"/>
              <a:t>(http://</a:t>
            </a:r>
            <a:r>
              <a:rPr lang="en-US" altLang="ko-KR" b="0" dirty="0" smtClean="0"/>
              <a:t>dev.mysql.com/downloads/windows/installer</a:t>
            </a:r>
            <a:r>
              <a:rPr lang="en-US" altLang="ko-KR" b="0" dirty="0"/>
              <a:t>/)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[MySQL on Windows]-[</a:t>
            </a:r>
            <a:r>
              <a:rPr lang="en-US" altLang="ko-KR" b="0" dirty="0" smtClean="0"/>
              <a:t>MySQL Installer</a:t>
            </a:r>
            <a:r>
              <a:rPr lang="en-US" altLang="ko-KR" b="0" dirty="0"/>
              <a:t>]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선택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172450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429000"/>
            <a:ext cx="3995388" cy="29523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11960" y="4692770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72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812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8387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068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0713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15049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8387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2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18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update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23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</a:t>
            </a:r>
            <a:r>
              <a:rPr lang="en-US" altLang="ko-KR" b="0" dirty="0"/>
              <a:t>update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62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1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931818"/>
            <a:ext cx="8324850" cy="5715000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835696" y="1628800"/>
            <a:ext cx="187220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</a:t>
            </a:r>
            <a:r>
              <a:rPr lang="en-US" altLang="ko-KR" b="0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26333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2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907704" y="1268760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85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797</TotalTime>
  <Words>3091</Words>
  <Application>Microsoft Office PowerPoint</Application>
  <PresentationFormat>화면 슬라이드 쇼(4:3)</PresentationFormat>
  <Paragraphs>483</Paragraphs>
  <Slides>107</Slides>
  <Notes>8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09" baseType="lpstr">
      <vt:lpstr>1_마스터</vt:lpstr>
      <vt:lpstr>워크시트</vt:lpstr>
      <vt:lpstr>데이터베이스 개발 환경 구축</vt:lpstr>
      <vt:lpstr>PowerPoint 프레젠테이션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PowerPoint 프레젠테이션</vt:lpstr>
      <vt:lpstr>JDBC로 데이터베이스와 JSP 연동</vt:lpstr>
      <vt:lpstr>PowerPoint 프레젠테이션</vt:lpstr>
      <vt:lpstr>1. JDBC의 개요</vt:lpstr>
      <vt:lpstr>1. JDBC의 개요</vt:lpstr>
      <vt:lpstr>JDBC 프로그래밍 절차 6단계</vt:lpstr>
      <vt:lpstr>JDBC 관련 기본 클래스, 인터페이스와 메소드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2. JDBC 드라이버 로딩 및 DBMS 접속</vt:lpstr>
      <vt:lpstr>3. 데이터베이스 쿼리 실행(1)-테이블생성a</vt:lpstr>
      <vt:lpstr>3. 데이터베이스 쿼리 실행(1)-테이블생성b</vt:lpstr>
      <vt:lpstr>3. 데이터베이스 쿼리 실행(1)-테이블생성b</vt:lpstr>
      <vt:lpstr>3. 데이터베이스 쿼리 실행2- 레코드삽입a</vt:lpstr>
      <vt:lpstr>3. 데이터베이스 쿼리 실행 2- 레코드삽입a</vt:lpstr>
      <vt:lpstr>3. 데이터베이스 쿼리 실행 2- 레코드삽입a</vt:lpstr>
      <vt:lpstr>3. 데이터베이스 쿼리 실행 2- 레코드삽입a</vt:lpstr>
      <vt:lpstr>3. 데이터베이스 쿼리 실행 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2</vt:lpstr>
      <vt:lpstr>4. 쿼리문 실행 결과 조회 – select문과 Resultset 2</vt:lpstr>
      <vt:lpstr>4. 쿼리문 실행 결과 값 가져오기 – update 1</vt:lpstr>
      <vt:lpstr>4. 쿼리문 실행 결과 값 가져오기 – update 1</vt:lpstr>
      <vt:lpstr>4. 쿼리문 실행 결과 값 가져오기 – update 1</vt:lpstr>
      <vt:lpstr>4. 쿼리문 실행 결과 값 가져오기 – update 2</vt:lpstr>
      <vt:lpstr>4. 쿼리문 실행 결과 값 가져오기 – update 2</vt:lpstr>
      <vt:lpstr>4. 쿼리문 실행 결과 값 가져오기 – update 2</vt:lpstr>
      <vt:lpstr>4. 쿼리문 실행 결과 값 가져오기 – delete 1</vt:lpstr>
      <vt:lpstr>4. 쿼리문 실행 결과 값 가져오기 – delete 1</vt:lpstr>
      <vt:lpstr>4. 쿼리문 실행 결과 값 가져오기 – delete 1</vt:lpstr>
      <vt:lpstr>4. 쿼리문 실행 결과 값 가져오기 – delete 2</vt:lpstr>
      <vt:lpstr>4. 쿼리문 실행 결과 값 가져오기 – delete 2</vt:lpstr>
      <vt:lpstr>4. 쿼리문 실행 결과 값 가져오기 – delete 2</vt:lpstr>
      <vt:lpstr>4. 쿼리문 실행 결과 값 가져오기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Administrator</cp:lastModifiedBy>
  <cp:revision>388</cp:revision>
  <dcterms:created xsi:type="dcterms:W3CDTF">2011-01-05T15:14:06Z</dcterms:created>
  <dcterms:modified xsi:type="dcterms:W3CDTF">2019-05-21T11:31:03Z</dcterms:modified>
</cp:coreProperties>
</file>